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9"/>
  </p:notesMasterIdLst>
  <p:sldIdLst>
    <p:sldId id="927" r:id="rId2"/>
    <p:sldId id="928" r:id="rId3"/>
    <p:sldId id="930" r:id="rId4"/>
    <p:sldId id="929" r:id="rId5"/>
    <p:sldId id="932" r:id="rId6"/>
    <p:sldId id="933" r:id="rId7"/>
    <p:sldId id="937" r:id="rId8"/>
    <p:sldId id="938" r:id="rId9"/>
    <p:sldId id="939" r:id="rId10"/>
    <p:sldId id="940" r:id="rId11"/>
    <p:sldId id="942" r:id="rId12"/>
    <p:sldId id="941" r:id="rId13"/>
    <p:sldId id="944" r:id="rId14"/>
    <p:sldId id="946" r:id="rId15"/>
    <p:sldId id="945" r:id="rId16"/>
    <p:sldId id="951" r:id="rId17"/>
    <p:sldId id="947" r:id="rId18"/>
    <p:sldId id="952" r:id="rId19"/>
    <p:sldId id="953" r:id="rId20"/>
    <p:sldId id="954" r:id="rId21"/>
    <p:sldId id="955" r:id="rId22"/>
    <p:sldId id="957" r:id="rId23"/>
    <p:sldId id="948" r:id="rId24"/>
    <p:sldId id="950" r:id="rId25"/>
    <p:sldId id="963" r:id="rId26"/>
    <p:sldId id="958" r:id="rId27"/>
    <p:sldId id="949" r:id="rId28"/>
    <p:sldId id="966" r:id="rId29"/>
    <p:sldId id="964" r:id="rId30"/>
    <p:sldId id="967" r:id="rId31"/>
    <p:sldId id="959" r:id="rId32"/>
    <p:sldId id="960" r:id="rId33"/>
    <p:sldId id="968" r:id="rId34"/>
    <p:sldId id="969" r:id="rId35"/>
    <p:sldId id="970" r:id="rId36"/>
    <p:sldId id="971" r:id="rId37"/>
    <p:sldId id="961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huong" initials="NT" lastIdx="9" clrIdx="0">
    <p:extLst/>
  </p:cmAuthor>
  <p:cmAuthor id="2" name="Digital Media Lab SKKU" initials="DMLS" lastIdx="48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FF0066"/>
    <a:srgbClr val="CC4965"/>
    <a:srgbClr val="FFFFFF"/>
    <a:srgbClr val="79C2FF"/>
    <a:srgbClr val="3366FF"/>
    <a:srgbClr val="FFEE71"/>
    <a:srgbClr val="3FA8FF"/>
    <a:srgbClr val="FF6600"/>
    <a:srgbClr val="AAEF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05" autoAdjust="0"/>
    <p:restoredTop sz="96370" autoAdjust="0"/>
  </p:normalViewPr>
  <p:slideViewPr>
    <p:cSldViewPr>
      <p:cViewPr varScale="1">
        <p:scale>
          <a:sx n="74" d="100"/>
          <a:sy n="74" d="100"/>
        </p:scale>
        <p:origin x="95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792"/>
    </p:cViewPr>
  </p:outlineViewPr>
  <p:notesTextViewPr>
    <p:cViewPr>
      <p:scale>
        <a:sx n="150" d="100"/>
        <a:sy n="15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89CB3-4616-43A9-A806-52BF0B7E3130}" type="datetimeFigureOut">
              <a:rPr lang="ko-KR" altLang="en-US" smtClean="0"/>
              <a:t>2019-11-23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52784-3A58-4877-A233-639D5E34B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5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61925" y="2528888"/>
            <a:ext cx="8785225" cy="1079500"/>
            <a:chOff x="68" y="210"/>
            <a:chExt cx="5534" cy="680"/>
          </a:xfrm>
        </p:grpSpPr>
        <p:sp>
          <p:nvSpPr>
            <p:cNvPr id="6" name="AutoShape 20"/>
            <p:cNvSpPr>
              <a:spLocks noChangeArrowheads="1"/>
            </p:cNvSpPr>
            <p:nvPr/>
          </p:nvSpPr>
          <p:spPr bwMode="auto">
            <a:xfrm>
              <a:off x="301" y="565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9900CC"/>
                </a:gs>
              </a:gsLst>
              <a:lin ang="5400000" scaled="1"/>
            </a:gradFill>
            <a:ln w="9525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AutoShape 21"/>
            <p:cNvSpPr>
              <a:spLocks noChangeArrowheads="1"/>
            </p:cNvSpPr>
            <p:nvPr/>
          </p:nvSpPr>
          <p:spPr bwMode="auto">
            <a:xfrm>
              <a:off x="215" y="281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0D92C7"/>
                </a:gs>
                <a:gs pos="100000">
                  <a:srgbClr val="2E489F"/>
                </a:gs>
              </a:gsLst>
              <a:lin ang="5400000" scaled="1"/>
            </a:gradFill>
            <a:ln w="9525" algn="ctr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1200" i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8" name="AutoShape 22"/>
            <p:cNvSpPr>
              <a:spLocks noChangeArrowheads="1"/>
            </p:cNvSpPr>
            <p:nvPr/>
          </p:nvSpPr>
          <p:spPr bwMode="auto">
            <a:xfrm>
              <a:off x="68" y="482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33CC33"/>
                </a:gs>
                <a:gs pos="100000">
                  <a:srgbClr val="006600"/>
                </a:gs>
              </a:gsLst>
              <a:lin ang="5400000" scaled="1"/>
            </a:gradFill>
            <a:ln w="9525" algn="ctr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" name="AutoShape 23"/>
            <p:cNvSpPr>
              <a:spLocks noChangeArrowheads="1"/>
            </p:cNvSpPr>
            <p:nvPr/>
          </p:nvSpPr>
          <p:spPr bwMode="auto">
            <a:xfrm rot="16200000">
              <a:off x="159" y="527"/>
              <a:ext cx="680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vert="eaVert"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10" name="AutoShape 24"/>
            <p:cNvSpPr>
              <a:spLocks noChangeArrowheads="1"/>
            </p:cNvSpPr>
            <p:nvPr/>
          </p:nvSpPr>
          <p:spPr bwMode="auto">
            <a:xfrm>
              <a:off x="283" y="709"/>
              <a:ext cx="5319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</p:grpSp>
      <p:sp>
        <p:nvSpPr>
          <p:cNvPr id="11" name="AutoShape 28"/>
          <p:cNvSpPr>
            <a:spLocks noChangeArrowheads="1"/>
          </p:cNvSpPr>
          <p:nvPr/>
        </p:nvSpPr>
        <p:spPr bwMode="auto">
          <a:xfrm flipV="1">
            <a:off x="1241425" y="6399213"/>
            <a:ext cx="7651750" cy="90487"/>
          </a:xfrm>
          <a:prstGeom prst="roundRect">
            <a:avLst>
              <a:gd name="adj" fmla="val 16667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9525" algn="ctr">
            <a:solidFill>
              <a:srgbClr val="B2B2B2"/>
            </a:solidFill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rot="10800000" wrap="none" tIns="54000"/>
          <a:lstStyle/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ko-KR" altLang="ko-KR" sz="1800" b="0">
              <a:solidFill>
                <a:srgbClr val="004400"/>
              </a:solidFill>
              <a:latin typeface="IB_K820Medium" pitchFamily="18" charset="-127"/>
              <a:ea typeface="IB_K820Medium" pitchFamily="18" charset="-127"/>
            </a:endParaRPr>
          </a:p>
        </p:txBody>
      </p:sp>
      <p:graphicFrame>
        <p:nvGraphicFramePr>
          <p:cNvPr id="12" name="Object 29"/>
          <p:cNvGraphicFramePr>
            <a:graphicFrameLocks noChangeAspect="1"/>
          </p:cNvGraphicFramePr>
          <p:nvPr/>
        </p:nvGraphicFramePr>
        <p:xfrm>
          <a:off x="0" y="6308725"/>
          <a:ext cx="115093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Visio" r:id="rId6" imgW="4697118" imgH="2781169" progId="Visio.Drawing.11">
                  <p:embed/>
                </p:oleObj>
              </mc:Choice>
              <mc:Fallback>
                <p:oleObj name="Visio" r:id="rId6" imgW="4697118" imgH="27811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08725"/>
                        <a:ext cx="115093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241425" y="1828800"/>
            <a:ext cx="7521575" cy="13843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1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8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19283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192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5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768" y="1108687"/>
            <a:ext cx="8282692" cy="5040312"/>
          </a:xfrm>
        </p:spPr>
        <p:txBody>
          <a:bodyPr/>
          <a:lstStyle>
            <a:lvl1pPr>
              <a:defRPr sz="22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78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2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410051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92663" y="1341438"/>
            <a:ext cx="4100512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5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51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8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0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88913"/>
            <a:ext cx="8642350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정봉수심혁재 </a:t>
            </a:r>
            <a:r>
              <a:rPr lang="en-US" altLang="ko-KR"/>
              <a:t>Jungyoup Yang</a:t>
            </a:r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08738"/>
            <a:ext cx="8642350" cy="5355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ver.01</a:t>
            </a:r>
          </a:p>
          <a:p>
            <a:pPr lvl="1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2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3"/>
            <a:endParaRPr lang="en-US" altLang="ko-KR" dirty="0"/>
          </a:p>
        </p:txBody>
      </p:sp>
      <p:sp>
        <p:nvSpPr>
          <p:cNvPr id="4126" name="Line 30"/>
          <p:cNvSpPr>
            <a:spLocks noChangeShapeType="1"/>
          </p:cNvSpPr>
          <p:nvPr/>
        </p:nvSpPr>
        <p:spPr bwMode="auto">
          <a:xfrm>
            <a:off x="250825" y="1089025"/>
            <a:ext cx="8642350" cy="0"/>
          </a:xfrm>
          <a:prstGeom prst="line">
            <a:avLst/>
          </a:prstGeom>
          <a:noFill/>
          <a:ln w="28575">
            <a:solidFill>
              <a:srgbClr val="0033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130" name="Rectangle 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88175" y="6524625"/>
            <a:ext cx="1905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131" name="Rectangle 3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11760" y="6489700"/>
            <a:ext cx="432048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 i="1">
                <a:solidFill>
                  <a:srgbClr val="FF0000"/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sp>
        <p:nvSpPr>
          <p:cNvPr id="4132" name="Line 36"/>
          <p:cNvSpPr>
            <a:spLocks noChangeShapeType="1"/>
          </p:cNvSpPr>
          <p:nvPr/>
        </p:nvSpPr>
        <p:spPr bwMode="auto">
          <a:xfrm>
            <a:off x="1228725" y="6464300"/>
            <a:ext cx="7651750" cy="0"/>
          </a:xfrm>
          <a:prstGeom prst="line">
            <a:avLst/>
          </a:prstGeom>
          <a:noFill/>
          <a:ln w="28575">
            <a:pattFill prst="pct5">
              <a:fgClr>
                <a:srgbClr val="003366"/>
              </a:fgClr>
              <a:bgClr>
                <a:schemeClr val="tx2"/>
              </a:bgClr>
            </a:patt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graphicFrame>
        <p:nvGraphicFramePr>
          <p:cNvPr id="1026" name="Object 37"/>
          <p:cNvGraphicFramePr>
            <a:graphicFrameLocks noChangeAspect="1"/>
          </p:cNvGraphicFramePr>
          <p:nvPr/>
        </p:nvGraphicFramePr>
        <p:xfrm>
          <a:off x="0" y="6308725"/>
          <a:ext cx="115093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Visio" r:id="rId14" imgW="4697118" imgH="2781169" progId="Visio.Drawing.11">
                  <p:embed/>
                </p:oleObj>
              </mc:Choice>
              <mc:Fallback>
                <p:oleObj name="Visio" r:id="rId14" imgW="4697118" imgH="278116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6308725"/>
                        <a:ext cx="115093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E4A8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1C1C1C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027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6"/>
        </a:buBlip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Blip>
          <a:blip r:embed="rId18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7565" y="1828800"/>
            <a:ext cx="8115436" cy="1384300"/>
          </a:xfrm>
        </p:spPr>
        <p:txBody>
          <a:bodyPr/>
          <a:lstStyle/>
          <a:p>
            <a:r>
              <a:rPr lang="en-US" altLang="ko-KR" i="0" dirty="0"/>
              <a:t>Digital Image Fundamentals</a:t>
            </a:r>
            <a:br>
              <a:rPr lang="en-US" altLang="ko-KR" i="0" dirty="0"/>
            </a:br>
            <a:r>
              <a:rPr lang="en-US" altLang="ko-KR" i="0" dirty="0"/>
              <a:t>(I'm Fun)</a:t>
            </a:r>
            <a:endParaRPr lang="ko-KR" altLang="en-US" i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Thuong Nguyen </a:t>
            </a:r>
            <a:r>
              <a:rPr lang="en-US" altLang="ko-KR" dirty="0" err="1"/>
              <a:t>Canh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성균관대학교 정보통신대학</a:t>
            </a:r>
            <a:endParaRPr lang="en-US" altLang="ko-KR" dirty="0"/>
          </a:p>
          <a:p>
            <a:r>
              <a:rPr lang="en-US" altLang="ko-KR" dirty="0"/>
              <a:t>Digital Media Lab.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18D49-A955-4A4D-92DC-57525D726DFF}"/>
              </a:ext>
            </a:extLst>
          </p:cNvPr>
          <p:cNvSpPr txBox="1"/>
          <p:nvPr/>
        </p:nvSpPr>
        <p:spPr>
          <a:xfrm>
            <a:off x="0" y="25400"/>
            <a:ext cx="1152880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2017.09.16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6441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C6FE-A2D7-4929-851D-0620FDBE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Sensor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B6FF4-38F5-4BE2-AE03-1190DE914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CMOS Sensor Pixel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6C2E7-837B-4EB6-B49F-2CBBB04C7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5A082-CF0C-4BFD-A546-A1142DED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46" y="1696938"/>
            <a:ext cx="82296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9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6AC02-E9CD-4CF2-9344-1A8B74D5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Sensor (4)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2A73D1-626F-47B9-BD32-B1C57DEB3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30"/>
          <a:stretch/>
        </p:blipFill>
        <p:spPr>
          <a:xfrm>
            <a:off x="1079612" y="1172713"/>
            <a:ext cx="7272808" cy="53166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631DB-BF37-4E8F-A058-3B06F8DAD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81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2E2D-FF97-4A4F-9EE8-FE1FFB00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Sensor (5)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767EE-78C3-4E04-B633-193201A9A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Bigger sensors = bigger pixels (or more pixels)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8C56F-FB8B-49B9-841F-0FF47A2AB0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B4F721-E9CA-43B9-A426-EAE0F051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20788"/>
            <a:ext cx="7460264" cy="48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67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339EB-0976-427B-8014-1938E58E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Analog to Digital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31B3B-F465-4132-A7D4-F2298062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Analog to Digital Conversion </a:t>
            </a:r>
            <a:r>
              <a:rPr lang="en-US" dirty="0" err="1"/>
              <a:t>cncludes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Photon energy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electrical charge </a:t>
            </a:r>
            <a:r>
              <a:rPr lang="en-US" dirty="0">
                <a:sym typeface="Wingdings" panose="05000000000000000000" pitchFamily="2" charset="2"/>
              </a:rPr>
              <a:t> Voltage 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Amplify  ADC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360F4-7BBC-4C43-9AF2-A38D53010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A4E08-1B9C-4BBE-BD4E-B27FF5043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1782388"/>
            <a:ext cx="4896544" cy="446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54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8F8E-1B55-4924-95D2-568C3C8D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White Balancing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2ED9A-FE41-4864-8B4B-F1E557198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768" y="1108687"/>
            <a:ext cx="8282692" cy="5040312"/>
          </a:xfrm>
        </p:spPr>
        <p:txBody>
          <a:bodyPr/>
          <a:lstStyle/>
          <a:p>
            <a:r>
              <a:rPr lang="en-US" dirty="0"/>
              <a:t>The color of the light will affect to colors in your photograph </a:t>
            </a:r>
          </a:p>
          <a:p>
            <a:r>
              <a:rPr lang="en-US" dirty="0"/>
              <a:t>White balance to correct these color shifts.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70069-28D8-4C5F-B2D0-7B8A37DE7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D63A8-FF4F-45CA-9D44-941ACA1958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950"/>
          <a:stretch/>
        </p:blipFill>
        <p:spPr>
          <a:xfrm>
            <a:off x="1824532" y="2035858"/>
            <a:ext cx="5148572" cy="37877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03A0FF-252C-4164-9724-59FB743BD733}"/>
              </a:ext>
            </a:extLst>
          </p:cNvPr>
          <p:cNvSpPr/>
          <p:nvPr/>
        </p:nvSpPr>
        <p:spPr>
          <a:xfrm>
            <a:off x="2076560" y="5809404"/>
            <a:ext cx="4896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Picture taking at different light source show different color</a:t>
            </a:r>
          </a:p>
        </p:txBody>
      </p:sp>
    </p:spTree>
    <p:extLst>
      <p:ext uri="{BB962C8B-B14F-4D97-AF65-F5344CB8AC3E}">
        <p14:creationId xmlns:p14="http://schemas.microsoft.com/office/powerpoint/2010/main" val="306155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CA4E-31FB-484B-856E-62C7300A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</a:t>
            </a:r>
            <a:r>
              <a:rPr lang="en-US" dirty="0" err="1"/>
              <a:t>Demosaic</a:t>
            </a:r>
            <a:r>
              <a:rPr lang="en-US" dirty="0"/>
              <a:t>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3CA07-53C1-4F7A-A597-2BC37688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Reproduce RGB image from mosaiced input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208A3-C017-419E-A1CF-153C4A5E7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206ED6-C2ED-4C69-ABD9-2E9D18B4FEB0}"/>
              </a:ext>
            </a:extLst>
          </p:cNvPr>
          <p:cNvGrpSpPr/>
          <p:nvPr/>
        </p:nvGrpSpPr>
        <p:grpSpPr>
          <a:xfrm>
            <a:off x="1791748" y="1991428"/>
            <a:ext cx="5394561" cy="4281368"/>
            <a:chOff x="4688675" y="1505033"/>
            <a:chExt cx="4414858" cy="3503831"/>
          </a:xfrm>
        </p:grpSpPr>
        <p:pic>
          <p:nvPicPr>
            <p:cNvPr id="6" name="Picture 2" descr="http://cdn.cambridgeincolour.com/images/tutorials/sensors_eximage-orig.png">
              <a:extLst>
                <a:ext uri="{FF2B5EF4-FFF2-40B4-BE49-F238E27FC236}">
                  <a16:creationId xmlns:a16="http://schemas.microsoft.com/office/drawing/2014/main" id="{F50F362F-450D-49E5-9250-9626B8C713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4261" y="1543125"/>
              <a:ext cx="1943100" cy="2857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cdn.cambridgeincolour.com/images/tutorials/sensors_eximage-bayer.png">
              <a:extLst>
                <a:ext uri="{FF2B5EF4-FFF2-40B4-BE49-F238E27FC236}">
                  <a16:creationId xmlns:a16="http://schemas.microsoft.com/office/drawing/2014/main" id="{864FDB4C-1D55-4A36-A673-F55098576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8175" y="1505033"/>
              <a:ext cx="1943100" cy="2857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1671ED1-E870-4809-848E-AD32BCC5C0D8}"/>
                </a:ext>
              </a:extLst>
            </p:cNvPr>
            <p:cNvSpPr/>
            <p:nvPr/>
          </p:nvSpPr>
          <p:spPr>
            <a:xfrm>
              <a:off x="4688675" y="4362533"/>
              <a:ext cx="181683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Original Scene</a:t>
              </a:r>
            </a:p>
            <a:p>
              <a:pPr algn="ctr"/>
              <a:r>
                <a:rPr lang="en-US" dirty="0"/>
                <a:t>(shown at 200%)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D28FB34-0C7A-43F2-AD61-2565111D960A}"/>
                </a:ext>
              </a:extLst>
            </p:cNvPr>
            <p:cNvSpPr/>
            <p:nvPr/>
          </p:nvSpPr>
          <p:spPr>
            <a:xfrm>
              <a:off x="6978602" y="4378603"/>
              <a:ext cx="212493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/>
                <a:t>What Your Camera Sees</a:t>
              </a:r>
            </a:p>
            <a:p>
              <a:r>
                <a:rPr lang="en-US" sz="1600" dirty="0"/>
                <a:t>(through a Bayer array)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887F8EA-2CB5-4BFF-BD8D-0CB0F252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768" y="1613239"/>
            <a:ext cx="5393407" cy="46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2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1CA4E-31FB-484B-856E-62C7300A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</a:t>
            </a:r>
            <a:r>
              <a:rPr lang="en-US" dirty="0" err="1"/>
              <a:t>Demosaic</a:t>
            </a:r>
            <a:r>
              <a:rPr lang="en-US" dirty="0"/>
              <a:t>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3CA07-53C1-4F7A-A597-2BC376882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algorithm: interpolation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Demosaicing</a:t>
            </a:r>
            <a:r>
              <a:rPr lang="en-US" dirty="0"/>
              <a:t> errors</a:t>
            </a:r>
          </a:p>
          <a:p>
            <a:pPr lvl="1"/>
            <a:r>
              <a:rPr lang="en-US" dirty="0" err="1"/>
              <a:t>Moire</a:t>
            </a:r>
            <a:r>
              <a:rPr lang="en-US" dirty="0"/>
              <a:t> pattern an color artifact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208A3-C017-419E-A1CF-153C4A5E7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0B1179-A808-4E3B-A81A-1DA26FF28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29" y="1192086"/>
            <a:ext cx="4045623" cy="13368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D5ECBE-66D4-4D7A-B4D1-49B6E170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85" y="3248980"/>
            <a:ext cx="776287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15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4C31-B75B-4283-ACAE-3985C52D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Noise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2A734-DAFA-4D74-955F-B9C41EB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Noise in digital image: especially at low light condition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07818-EB86-4A2C-8216-6E4B5F978A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84887-E658-4F7B-85A3-36222EBAE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724" y="1517672"/>
            <a:ext cx="4534786" cy="1910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AF4E63-C034-4EE4-830C-E23A2500A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724" y="3527187"/>
            <a:ext cx="4534786" cy="27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51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4C31-B75B-4283-ACAE-3985C52D2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Sharpening/</a:t>
            </a:r>
            <a:r>
              <a:rPr lang="en-US" dirty="0" err="1"/>
              <a:t>Stablization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2A734-DAFA-4D74-955F-B9C41EBB4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Motion Blur in digital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07818-EB86-4A2C-8216-6E4B5F978A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1266" name="Picture 2" descr="Image result for image stabilization">
            <a:extLst>
              <a:ext uri="{FF2B5EF4-FFF2-40B4-BE49-F238E27FC236}">
                <a16:creationId xmlns:a16="http://schemas.microsoft.com/office/drawing/2014/main" id="{2FC3D8FF-75BC-4A34-B491-4686A1716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824420" cy="38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416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832CF-1CA1-4AA7-8E9C-702CB75B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Color Space Conversion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447AD-F2E4-4562-81C7-E16FC152C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 response of sensors are different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Measurements of sensor depend on sensor's spectral response</a:t>
            </a:r>
          </a:p>
          <a:p>
            <a:pPr lvl="1"/>
            <a:r>
              <a:rPr lang="en-US" dirty="0"/>
              <a:t>Response depends on bandwidths filtered by color filter array</a:t>
            </a:r>
          </a:p>
          <a:p>
            <a:endParaRPr lang="en-US" sz="1200" dirty="0"/>
          </a:p>
          <a:p>
            <a:r>
              <a:rPr lang="en-US" dirty="0"/>
              <a:t>Convert to standard color space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CFE7C-B1E4-4C4A-8D5D-6DA8E96F4D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89DE68-BFEA-4838-9D38-C990D9CA0E0C}"/>
              </a:ext>
            </a:extLst>
          </p:cNvPr>
          <p:cNvGrpSpPr/>
          <p:nvPr/>
        </p:nvGrpSpPr>
        <p:grpSpPr>
          <a:xfrm>
            <a:off x="841795" y="1583005"/>
            <a:ext cx="7546629" cy="1053907"/>
            <a:chOff x="539552" y="5194129"/>
            <a:chExt cx="7546629" cy="10539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781716-29DD-4EDE-BE0B-97C38444E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5194129"/>
              <a:ext cx="2529376" cy="105390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8BE564-4F0A-4DC9-BA8E-F2168C3CF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7537" y="5247752"/>
              <a:ext cx="2510681" cy="9507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6D6706-BECD-488C-9696-DA49ABA45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9897" y="5247751"/>
              <a:ext cx="2556284" cy="100028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8B5BA53-93FF-4143-9833-C7805B0855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4077072"/>
            <a:ext cx="6214481" cy="186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7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3532-7C34-46C4-B801-80999B6EA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38" y="188913"/>
            <a:ext cx="8642350" cy="820737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423EA-ED0E-4462-B446-04B79A10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540" y="1105135"/>
            <a:ext cx="8280919" cy="5040312"/>
          </a:xfrm>
        </p:spPr>
        <p:txBody>
          <a:bodyPr/>
          <a:lstStyle/>
          <a:p>
            <a:r>
              <a:rPr lang="en-US" altLang="ko-KR" dirty="0"/>
              <a:t>Camera Image Processing Pipeline</a:t>
            </a:r>
            <a:endParaRPr lang="en-US" altLang="ko-KR" sz="1800" dirty="0"/>
          </a:p>
          <a:p>
            <a:endParaRPr lang="en-US" altLang="ko-KR" sz="1000" dirty="0"/>
          </a:p>
          <a:p>
            <a:r>
              <a:rPr lang="en-US" altLang="ko-KR" dirty="0"/>
              <a:t>Image and Video Compression</a:t>
            </a:r>
          </a:p>
          <a:p>
            <a:endParaRPr lang="en-US" sz="1000" dirty="0"/>
          </a:p>
          <a:p>
            <a:r>
              <a:rPr lang="en-US" altLang="ko-KR" dirty="0">
                <a:latin typeface="+mn-ea"/>
              </a:rPr>
              <a:t>Spatial Image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1911C-07BD-4278-AFE6-58E4C7942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81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5F44-63F6-41C4-88B2-94714B75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Color Space Conversion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1737-02DF-4360-A99F-05EC81B1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AB84A-8ED7-434C-BF04-753236F9E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C04A97-B33A-4EBB-85C5-C6A0FE86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08" y="1540687"/>
            <a:ext cx="7884368" cy="46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8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5F44-63F6-41C4-88B2-94714B754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Color Space Conversion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1737-02DF-4360-A99F-05EC81B19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Grammar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AB84A-8ED7-434C-BF04-753236F9E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B2AA37-F04E-495B-B5E7-A07C1FC730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97"/>
          <a:stretch/>
        </p:blipFill>
        <p:spPr>
          <a:xfrm>
            <a:off x="719572" y="1504424"/>
            <a:ext cx="8149307" cy="49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66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2729-448D-4EA2-98FD-39B7DA85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Chroma Sub-sampling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7CED98-4125-4F8D-A47F-ED350FC4E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88" b="17522"/>
          <a:stretch/>
        </p:blipFill>
        <p:spPr>
          <a:xfrm>
            <a:off x="129588" y="1268760"/>
            <a:ext cx="8798896" cy="45725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D470A1-356D-4E80-90C8-881FA56DFF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392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EA5E-4539-4EAB-A40A-C5126EFE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Image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3E5A3-45CD-428B-96DD-15BC84C0E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reduce the image for storage or transmission (JPEG)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411EA-2CEE-4547-9282-181C95B420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6E472A-36ED-4188-BE67-5266A0511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16" y="2325534"/>
            <a:ext cx="5715000" cy="3143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722022-326C-4E48-AB39-455AFB7A9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677" y="1428128"/>
            <a:ext cx="795995" cy="79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2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85722-2CE6-4399-A70D-D17B7DF09E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8471F3-3A81-4EC6-9E0D-2285A82BF6EB}"/>
              </a:ext>
            </a:extLst>
          </p:cNvPr>
          <p:cNvSpPr txBox="1">
            <a:spLocks/>
          </p:cNvSpPr>
          <p:nvPr/>
        </p:nvSpPr>
        <p:spPr bwMode="auto">
          <a:xfrm>
            <a:off x="1009700" y="1340768"/>
            <a:ext cx="69309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 cap="all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9pPr>
          </a:lstStyle>
          <a:p>
            <a:pPr algn="ctr"/>
            <a:r>
              <a:rPr lang="en-US" altLang="ko-KR" i="0" kern="0" dirty="0"/>
              <a:t>II. Image Compression - JPEG</a:t>
            </a:r>
            <a:endParaRPr lang="ko-KR" altLang="en-US" i="0" kern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9CE19-5E96-4D92-AE03-B2FEA2A702C2}"/>
              </a:ext>
            </a:extLst>
          </p:cNvPr>
          <p:cNvSpPr/>
          <p:nvPr/>
        </p:nvSpPr>
        <p:spPr>
          <a:xfrm>
            <a:off x="4139952" y="4149080"/>
            <a:ext cx="21962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Joint Photographic Experts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D79F64-17D3-4038-8AF6-B1CA1AA9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904766"/>
            <a:ext cx="144016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55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7CF3C-D8D9-422D-9332-09FD92DC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compression?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4D659-C265-4DAF-A94E-7B8359752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Reducing the amount of data required to represent a digital image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B540A-F0FB-41BA-BC04-013F57102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B5D74-B6AC-4272-82B7-17CD7E37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67" y="1664804"/>
            <a:ext cx="8114258" cy="44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74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14EF-2189-409C-811E-A094F6778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184D3-9809-48A1-B444-1E12AACD1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= Redundant Data + </a:t>
            </a:r>
            <a:r>
              <a:rPr lang="en-US" u="sng" dirty="0">
                <a:solidFill>
                  <a:srgbClr val="FF0000"/>
                </a:solidFill>
              </a:rPr>
              <a:t>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FF56F-A483-47D6-990B-9D0CA99587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D10B4-F82C-4501-A8AF-580F9BE2A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76"/>
          <a:stretch/>
        </p:blipFill>
        <p:spPr>
          <a:xfrm>
            <a:off x="6084168" y="1132955"/>
            <a:ext cx="2361082" cy="14693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7FBC44-8C63-4F1B-AFBF-B6390F0F3DA6}"/>
              </a:ext>
            </a:extLst>
          </p:cNvPr>
          <p:cNvGrpSpPr/>
          <p:nvPr/>
        </p:nvGrpSpPr>
        <p:grpSpPr>
          <a:xfrm>
            <a:off x="287524" y="1714885"/>
            <a:ext cx="4593146" cy="2077716"/>
            <a:chOff x="426506" y="3260237"/>
            <a:chExt cx="4593146" cy="20777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113585-362C-431C-9414-1B5890F9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63" y="3260237"/>
              <a:ext cx="4589389" cy="172819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DB43A39-0938-4FE1-9B49-96F96A93F421}"/>
                </a:ext>
              </a:extLst>
            </p:cNvPr>
            <p:cNvSpPr/>
            <p:nvPr/>
          </p:nvSpPr>
          <p:spPr>
            <a:xfrm>
              <a:off x="426506" y="5030176"/>
              <a:ext cx="41044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u="sng" dirty="0"/>
                <a:t>(R1) Spatial redundancy</a:t>
              </a:r>
              <a:r>
                <a:rPr lang="en-US" sz="1400" dirty="0"/>
                <a:t>: similarity bet. nearby pixels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7CAFC0-69AD-4C19-9A3F-BE77C8A789B9}"/>
              </a:ext>
            </a:extLst>
          </p:cNvPr>
          <p:cNvGrpSpPr/>
          <p:nvPr/>
        </p:nvGrpSpPr>
        <p:grpSpPr>
          <a:xfrm>
            <a:off x="2101312" y="2788494"/>
            <a:ext cx="5835689" cy="2432732"/>
            <a:chOff x="2339752" y="3465004"/>
            <a:chExt cx="5835689" cy="243273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9EFAD3-1245-4FB5-A7B5-8A72D9D13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469" r="19255"/>
            <a:stretch/>
          </p:blipFill>
          <p:spPr>
            <a:xfrm>
              <a:off x="2339752" y="3465004"/>
              <a:ext cx="5788988" cy="218146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A25ECA3-D70C-4871-9CF0-532418498885}"/>
                </a:ext>
              </a:extLst>
            </p:cNvPr>
            <p:cNvSpPr/>
            <p:nvPr/>
          </p:nvSpPr>
          <p:spPr>
            <a:xfrm>
              <a:off x="2594821" y="5559182"/>
              <a:ext cx="55806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b="1" u="sng" dirty="0"/>
                <a:t>(R2) Coding Redundancy</a:t>
              </a:r>
              <a:r>
                <a:rPr lang="en-US" sz="1600" dirty="0"/>
                <a:t>: some codes happened more frequently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5DCD9C-CBBE-4A57-864C-96A52877F1DE}"/>
              </a:ext>
            </a:extLst>
          </p:cNvPr>
          <p:cNvGrpSpPr/>
          <p:nvPr/>
        </p:nvGrpSpPr>
        <p:grpSpPr>
          <a:xfrm>
            <a:off x="4031940" y="3580171"/>
            <a:ext cx="4923151" cy="2693082"/>
            <a:chOff x="3600611" y="3147668"/>
            <a:chExt cx="4923151" cy="269308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DD0CC6-015E-4B32-941A-17D75443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8282" y="3147668"/>
              <a:ext cx="4663383" cy="242716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B951CC-65DC-49F7-B390-6DD5DD0221CF}"/>
                </a:ext>
              </a:extLst>
            </p:cNvPr>
            <p:cNvSpPr/>
            <p:nvPr/>
          </p:nvSpPr>
          <p:spPr>
            <a:xfrm>
              <a:off x="3600611" y="5532973"/>
              <a:ext cx="49231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/>
                <a:t>(R3) Perceptual Redundancy</a:t>
              </a:r>
              <a:r>
                <a:rPr lang="en-US" sz="1400" dirty="0"/>
                <a:t>: human is more sensitive to low-</a:t>
              </a:r>
              <a:r>
                <a:rPr lang="en-US" sz="1400" dirty="0" err="1"/>
                <a:t>freq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66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BEF30-7EEB-4B8F-90EA-179F0C31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Compression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BFC89-CF4A-4914-AD24-BCFE11798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F053E-9524-472E-9597-4897BE983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lossy compression technique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73BCEC-1D7E-4AA6-AD35-9BCFCC2F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49" y="1736812"/>
            <a:ext cx="6928335" cy="42594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24DDF7-2828-4185-99F8-D27B582A3FAE}"/>
              </a:ext>
            </a:extLst>
          </p:cNvPr>
          <p:cNvSpPr txBox="1"/>
          <p:nvPr/>
        </p:nvSpPr>
        <p:spPr>
          <a:xfrm>
            <a:off x="543679" y="155005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F7F3DD-4304-407E-A435-B5FABA5322B6}"/>
              </a:ext>
            </a:extLst>
          </p:cNvPr>
          <p:cNvSpPr txBox="1"/>
          <p:nvPr/>
        </p:nvSpPr>
        <p:spPr>
          <a:xfrm>
            <a:off x="6156176" y="191938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R2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A0FC403-CF16-4FE2-9A20-240A53238568}"/>
              </a:ext>
            </a:extLst>
          </p:cNvPr>
          <p:cNvSpPr/>
          <p:nvPr/>
        </p:nvSpPr>
        <p:spPr bwMode="auto">
          <a:xfrm rot="327309">
            <a:off x="1028228" y="1484784"/>
            <a:ext cx="3420637" cy="1928004"/>
          </a:xfrm>
          <a:custGeom>
            <a:avLst/>
            <a:gdLst>
              <a:gd name="connsiteX0" fmla="*/ 776378 w 3873310"/>
              <a:gd name="connsiteY0" fmla="*/ 138023 h 2035834"/>
              <a:gd name="connsiteX1" fmla="*/ 733246 w 3873310"/>
              <a:gd name="connsiteY1" fmla="*/ 146649 h 2035834"/>
              <a:gd name="connsiteX2" fmla="*/ 707366 w 3873310"/>
              <a:gd name="connsiteY2" fmla="*/ 163902 h 2035834"/>
              <a:gd name="connsiteX3" fmla="*/ 646982 w 3873310"/>
              <a:gd name="connsiteY3" fmla="*/ 215661 h 2035834"/>
              <a:gd name="connsiteX4" fmla="*/ 491706 w 3873310"/>
              <a:gd name="connsiteY4" fmla="*/ 327804 h 2035834"/>
              <a:gd name="connsiteX5" fmla="*/ 431321 w 3873310"/>
              <a:gd name="connsiteY5" fmla="*/ 379562 h 2035834"/>
              <a:gd name="connsiteX6" fmla="*/ 353683 w 3873310"/>
              <a:gd name="connsiteY6" fmla="*/ 448574 h 2035834"/>
              <a:gd name="connsiteX7" fmla="*/ 276046 w 3873310"/>
              <a:gd name="connsiteY7" fmla="*/ 534838 h 2035834"/>
              <a:gd name="connsiteX8" fmla="*/ 250166 w 3873310"/>
              <a:gd name="connsiteY8" fmla="*/ 552091 h 2035834"/>
              <a:gd name="connsiteX9" fmla="*/ 198408 w 3873310"/>
              <a:gd name="connsiteY9" fmla="*/ 621102 h 2035834"/>
              <a:gd name="connsiteX10" fmla="*/ 172529 w 3873310"/>
              <a:gd name="connsiteY10" fmla="*/ 646981 h 2035834"/>
              <a:gd name="connsiteX11" fmla="*/ 129397 w 3873310"/>
              <a:gd name="connsiteY11" fmla="*/ 707366 h 2035834"/>
              <a:gd name="connsiteX12" fmla="*/ 103517 w 3873310"/>
              <a:gd name="connsiteY12" fmla="*/ 785004 h 2035834"/>
              <a:gd name="connsiteX13" fmla="*/ 86265 w 3873310"/>
              <a:gd name="connsiteY13" fmla="*/ 810883 h 2035834"/>
              <a:gd name="connsiteX14" fmla="*/ 77638 w 3873310"/>
              <a:gd name="connsiteY14" fmla="*/ 871268 h 2035834"/>
              <a:gd name="connsiteX15" fmla="*/ 69012 w 3873310"/>
              <a:gd name="connsiteY15" fmla="*/ 897147 h 2035834"/>
              <a:gd name="connsiteX16" fmla="*/ 60385 w 3873310"/>
              <a:gd name="connsiteY16" fmla="*/ 974785 h 2035834"/>
              <a:gd name="connsiteX17" fmla="*/ 43132 w 3873310"/>
              <a:gd name="connsiteY17" fmla="*/ 1035170 h 2035834"/>
              <a:gd name="connsiteX18" fmla="*/ 34506 w 3873310"/>
              <a:gd name="connsiteY18" fmla="*/ 1078302 h 2035834"/>
              <a:gd name="connsiteX19" fmla="*/ 0 w 3873310"/>
              <a:gd name="connsiteY19" fmla="*/ 1242204 h 2035834"/>
              <a:gd name="connsiteX20" fmla="*/ 8627 w 3873310"/>
              <a:gd name="connsiteY20" fmla="*/ 1362974 h 2035834"/>
              <a:gd name="connsiteX21" fmla="*/ 25880 w 3873310"/>
              <a:gd name="connsiteY21" fmla="*/ 1492370 h 2035834"/>
              <a:gd name="connsiteX22" fmla="*/ 51759 w 3873310"/>
              <a:gd name="connsiteY22" fmla="*/ 1587261 h 2035834"/>
              <a:gd name="connsiteX23" fmla="*/ 69012 w 3873310"/>
              <a:gd name="connsiteY23" fmla="*/ 1621766 h 2035834"/>
              <a:gd name="connsiteX24" fmla="*/ 112144 w 3873310"/>
              <a:gd name="connsiteY24" fmla="*/ 1708030 h 2035834"/>
              <a:gd name="connsiteX25" fmla="*/ 129397 w 3873310"/>
              <a:gd name="connsiteY25" fmla="*/ 1733910 h 2035834"/>
              <a:gd name="connsiteX26" fmla="*/ 155276 w 3873310"/>
              <a:gd name="connsiteY26" fmla="*/ 1785668 h 2035834"/>
              <a:gd name="connsiteX27" fmla="*/ 181155 w 3873310"/>
              <a:gd name="connsiteY27" fmla="*/ 1837427 h 2035834"/>
              <a:gd name="connsiteX28" fmla="*/ 207034 w 3873310"/>
              <a:gd name="connsiteY28" fmla="*/ 1854679 h 2035834"/>
              <a:gd name="connsiteX29" fmla="*/ 241540 w 3873310"/>
              <a:gd name="connsiteY29" fmla="*/ 1906438 h 2035834"/>
              <a:gd name="connsiteX30" fmla="*/ 319178 w 3873310"/>
              <a:gd name="connsiteY30" fmla="*/ 1958196 h 2035834"/>
              <a:gd name="connsiteX31" fmla="*/ 345057 w 3873310"/>
              <a:gd name="connsiteY31" fmla="*/ 1975449 h 2035834"/>
              <a:gd name="connsiteX32" fmla="*/ 370936 w 3873310"/>
              <a:gd name="connsiteY32" fmla="*/ 1984076 h 2035834"/>
              <a:gd name="connsiteX33" fmla="*/ 422695 w 3873310"/>
              <a:gd name="connsiteY33" fmla="*/ 2009955 h 2035834"/>
              <a:gd name="connsiteX34" fmla="*/ 552091 w 3873310"/>
              <a:gd name="connsiteY34" fmla="*/ 2018581 h 2035834"/>
              <a:gd name="connsiteX35" fmla="*/ 759125 w 3873310"/>
              <a:gd name="connsiteY35" fmla="*/ 2035834 h 2035834"/>
              <a:gd name="connsiteX36" fmla="*/ 966159 w 3873310"/>
              <a:gd name="connsiteY36" fmla="*/ 2027208 h 2035834"/>
              <a:gd name="connsiteX37" fmla="*/ 992038 w 3873310"/>
              <a:gd name="connsiteY37" fmla="*/ 2018581 h 2035834"/>
              <a:gd name="connsiteX38" fmla="*/ 1138687 w 3873310"/>
              <a:gd name="connsiteY38" fmla="*/ 2001329 h 2035834"/>
              <a:gd name="connsiteX39" fmla="*/ 1181819 w 3873310"/>
              <a:gd name="connsiteY39" fmla="*/ 1992702 h 2035834"/>
              <a:gd name="connsiteX40" fmla="*/ 1233578 w 3873310"/>
              <a:gd name="connsiteY40" fmla="*/ 1975449 h 2035834"/>
              <a:gd name="connsiteX41" fmla="*/ 1285336 w 3873310"/>
              <a:gd name="connsiteY41" fmla="*/ 1958196 h 2035834"/>
              <a:gd name="connsiteX42" fmla="*/ 1319842 w 3873310"/>
              <a:gd name="connsiteY42" fmla="*/ 1949570 h 2035834"/>
              <a:gd name="connsiteX43" fmla="*/ 1423359 w 3873310"/>
              <a:gd name="connsiteY43" fmla="*/ 1923691 h 2035834"/>
              <a:gd name="connsiteX44" fmla="*/ 1449238 w 3873310"/>
              <a:gd name="connsiteY44" fmla="*/ 1915064 h 2035834"/>
              <a:gd name="connsiteX45" fmla="*/ 1500997 w 3873310"/>
              <a:gd name="connsiteY45" fmla="*/ 1906438 h 2035834"/>
              <a:gd name="connsiteX46" fmla="*/ 1570008 w 3873310"/>
              <a:gd name="connsiteY46" fmla="*/ 1889185 h 2035834"/>
              <a:gd name="connsiteX47" fmla="*/ 1690778 w 3873310"/>
              <a:gd name="connsiteY47" fmla="*/ 1863306 h 2035834"/>
              <a:gd name="connsiteX48" fmla="*/ 1725283 w 3873310"/>
              <a:gd name="connsiteY48" fmla="*/ 1846053 h 2035834"/>
              <a:gd name="connsiteX49" fmla="*/ 1759789 w 3873310"/>
              <a:gd name="connsiteY49" fmla="*/ 1837427 h 2035834"/>
              <a:gd name="connsiteX50" fmla="*/ 1811548 w 3873310"/>
              <a:gd name="connsiteY50" fmla="*/ 1820174 h 2035834"/>
              <a:gd name="connsiteX51" fmla="*/ 1837427 w 3873310"/>
              <a:gd name="connsiteY51" fmla="*/ 1811547 h 2035834"/>
              <a:gd name="connsiteX52" fmla="*/ 2027208 w 3873310"/>
              <a:gd name="connsiteY52" fmla="*/ 1768415 h 2035834"/>
              <a:gd name="connsiteX53" fmla="*/ 2070340 w 3873310"/>
              <a:gd name="connsiteY53" fmla="*/ 1759789 h 2035834"/>
              <a:gd name="connsiteX54" fmla="*/ 2398144 w 3873310"/>
              <a:gd name="connsiteY54" fmla="*/ 1742536 h 2035834"/>
              <a:gd name="connsiteX55" fmla="*/ 2570672 w 3873310"/>
              <a:gd name="connsiteY55" fmla="*/ 1733910 h 2035834"/>
              <a:gd name="connsiteX56" fmla="*/ 2656936 w 3873310"/>
              <a:gd name="connsiteY56" fmla="*/ 1725283 h 2035834"/>
              <a:gd name="connsiteX57" fmla="*/ 2976114 w 3873310"/>
              <a:gd name="connsiteY57" fmla="*/ 1742536 h 2035834"/>
              <a:gd name="connsiteX58" fmla="*/ 3114136 w 3873310"/>
              <a:gd name="connsiteY58" fmla="*/ 1759789 h 2035834"/>
              <a:gd name="connsiteX59" fmla="*/ 3243532 w 3873310"/>
              <a:gd name="connsiteY59" fmla="*/ 1768415 h 2035834"/>
              <a:gd name="connsiteX60" fmla="*/ 3329797 w 3873310"/>
              <a:gd name="connsiteY60" fmla="*/ 1759789 h 2035834"/>
              <a:gd name="connsiteX61" fmla="*/ 3381555 w 3873310"/>
              <a:gd name="connsiteY61" fmla="*/ 1742536 h 2035834"/>
              <a:gd name="connsiteX62" fmla="*/ 3416061 w 3873310"/>
              <a:gd name="connsiteY62" fmla="*/ 1733910 h 2035834"/>
              <a:gd name="connsiteX63" fmla="*/ 3459193 w 3873310"/>
              <a:gd name="connsiteY63" fmla="*/ 1708030 h 2035834"/>
              <a:gd name="connsiteX64" fmla="*/ 3485072 w 3873310"/>
              <a:gd name="connsiteY64" fmla="*/ 1699404 h 2035834"/>
              <a:gd name="connsiteX65" fmla="*/ 3545457 w 3873310"/>
              <a:gd name="connsiteY65" fmla="*/ 1647646 h 2035834"/>
              <a:gd name="connsiteX66" fmla="*/ 3571336 w 3873310"/>
              <a:gd name="connsiteY66" fmla="*/ 1630393 h 2035834"/>
              <a:gd name="connsiteX67" fmla="*/ 3683480 w 3873310"/>
              <a:gd name="connsiteY67" fmla="*/ 1561381 h 2035834"/>
              <a:gd name="connsiteX68" fmla="*/ 3709359 w 3873310"/>
              <a:gd name="connsiteY68" fmla="*/ 1526876 h 2035834"/>
              <a:gd name="connsiteX69" fmla="*/ 3743865 w 3873310"/>
              <a:gd name="connsiteY69" fmla="*/ 1492370 h 2035834"/>
              <a:gd name="connsiteX70" fmla="*/ 3752491 w 3873310"/>
              <a:gd name="connsiteY70" fmla="*/ 1466491 h 2035834"/>
              <a:gd name="connsiteX71" fmla="*/ 3769744 w 3873310"/>
              <a:gd name="connsiteY71" fmla="*/ 1397479 h 2035834"/>
              <a:gd name="connsiteX72" fmla="*/ 3804249 w 3873310"/>
              <a:gd name="connsiteY72" fmla="*/ 1311215 h 2035834"/>
              <a:gd name="connsiteX73" fmla="*/ 3812876 w 3873310"/>
              <a:gd name="connsiteY73" fmla="*/ 1259457 h 2035834"/>
              <a:gd name="connsiteX74" fmla="*/ 3821502 w 3873310"/>
              <a:gd name="connsiteY74" fmla="*/ 1233578 h 2035834"/>
              <a:gd name="connsiteX75" fmla="*/ 3838755 w 3873310"/>
              <a:gd name="connsiteY75" fmla="*/ 1164566 h 2035834"/>
              <a:gd name="connsiteX76" fmla="*/ 3847382 w 3873310"/>
              <a:gd name="connsiteY76" fmla="*/ 1130061 h 2035834"/>
              <a:gd name="connsiteX77" fmla="*/ 3856008 w 3873310"/>
              <a:gd name="connsiteY77" fmla="*/ 1095555 h 2035834"/>
              <a:gd name="connsiteX78" fmla="*/ 3864634 w 3873310"/>
              <a:gd name="connsiteY78" fmla="*/ 957532 h 2035834"/>
              <a:gd name="connsiteX79" fmla="*/ 3838755 w 3873310"/>
              <a:gd name="connsiteY79" fmla="*/ 707366 h 2035834"/>
              <a:gd name="connsiteX80" fmla="*/ 3804249 w 3873310"/>
              <a:gd name="connsiteY80" fmla="*/ 586596 h 2035834"/>
              <a:gd name="connsiteX81" fmla="*/ 3786997 w 3873310"/>
              <a:gd name="connsiteY81" fmla="*/ 508959 h 2035834"/>
              <a:gd name="connsiteX82" fmla="*/ 3769744 w 3873310"/>
              <a:gd name="connsiteY82" fmla="*/ 439947 h 2035834"/>
              <a:gd name="connsiteX83" fmla="*/ 3752491 w 3873310"/>
              <a:gd name="connsiteY83" fmla="*/ 405442 h 2035834"/>
              <a:gd name="connsiteX84" fmla="*/ 3743865 w 3873310"/>
              <a:gd name="connsiteY84" fmla="*/ 370936 h 2035834"/>
              <a:gd name="connsiteX85" fmla="*/ 3666227 w 3873310"/>
              <a:gd name="connsiteY85" fmla="*/ 224287 h 2035834"/>
              <a:gd name="connsiteX86" fmla="*/ 3640348 w 3873310"/>
              <a:gd name="connsiteY86" fmla="*/ 189781 h 2035834"/>
              <a:gd name="connsiteX87" fmla="*/ 3579963 w 3873310"/>
              <a:gd name="connsiteY87" fmla="*/ 155276 h 2035834"/>
              <a:gd name="connsiteX88" fmla="*/ 3536831 w 3873310"/>
              <a:gd name="connsiteY88" fmla="*/ 129396 h 2035834"/>
              <a:gd name="connsiteX89" fmla="*/ 3347049 w 3873310"/>
              <a:gd name="connsiteY89" fmla="*/ 69012 h 2035834"/>
              <a:gd name="connsiteX90" fmla="*/ 3234906 w 3873310"/>
              <a:gd name="connsiteY90" fmla="*/ 51759 h 2035834"/>
              <a:gd name="connsiteX91" fmla="*/ 3140015 w 3873310"/>
              <a:gd name="connsiteY91" fmla="*/ 34506 h 2035834"/>
              <a:gd name="connsiteX92" fmla="*/ 3071004 w 3873310"/>
              <a:gd name="connsiteY92" fmla="*/ 25879 h 2035834"/>
              <a:gd name="connsiteX93" fmla="*/ 2993366 w 3873310"/>
              <a:gd name="connsiteY93" fmla="*/ 8627 h 2035834"/>
              <a:gd name="connsiteX94" fmla="*/ 2820838 w 3873310"/>
              <a:gd name="connsiteY94" fmla="*/ 0 h 2035834"/>
              <a:gd name="connsiteX95" fmla="*/ 2346385 w 3873310"/>
              <a:gd name="connsiteY95" fmla="*/ 17253 h 2035834"/>
              <a:gd name="connsiteX96" fmla="*/ 2216989 w 3873310"/>
              <a:gd name="connsiteY96" fmla="*/ 43132 h 2035834"/>
              <a:gd name="connsiteX97" fmla="*/ 2122098 w 3873310"/>
              <a:gd name="connsiteY97" fmla="*/ 60385 h 2035834"/>
              <a:gd name="connsiteX98" fmla="*/ 2087593 w 3873310"/>
              <a:gd name="connsiteY98" fmla="*/ 69012 h 2035834"/>
              <a:gd name="connsiteX99" fmla="*/ 1889185 w 3873310"/>
              <a:gd name="connsiteY99" fmla="*/ 94891 h 2035834"/>
              <a:gd name="connsiteX100" fmla="*/ 1708031 w 3873310"/>
              <a:gd name="connsiteY100" fmla="*/ 129396 h 2035834"/>
              <a:gd name="connsiteX101" fmla="*/ 1647646 w 3873310"/>
              <a:gd name="connsiteY101" fmla="*/ 138023 h 2035834"/>
              <a:gd name="connsiteX102" fmla="*/ 1604514 w 3873310"/>
              <a:gd name="connsiteY102" fmla="*/ 146649 h 2035834"/>
              <a:gd name="connsiteX103" fmla="*/ 1397480 w 3873310"/>
              <a:gd name="connsiteY103" fmla="*/ 155276 h 2035834"/>
              <a:gd name="connsiteX104" fmla="*/ 1242204 w 3873310"/>
              <a:gd name="connsiteY104" fmla="*/ 155276 h 2035834"/>
              <a:gd name="connsiteX105" fmla="*/ 1009291 w 3873310"/>
              <a:gd name="connsiteY105" fmla="*/ 146649 h 2035834"/>
              <a:gd name="connsiteX106" fmla="*/ 776378 w 3873310"/>
              <a:gd name="connsiteY106" fmla="*/ 138023 h 2035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3873310" h="2035834">
                <a:moveTo>
                  <a:pt x="776378" y="138023"/>
                </a:moveTo>
                <a:cubicBezTo>
                  <a:pt x="730371" y="138023"/>
                  <a:pt x="746975" y="141501"/>
                  <a:pt x="733246" y="146649"/>
                </a:cubicBezTo>
                <a:cubicBezTo>
                  <a:pt x="723538" y="150289"/>
                  <a:pt x="715803" y="157876"/>
                  <a:pt x="707366" y="163902"/>
                </a:cubicBezTo>
                <a:cubicBezTo>
                  <a:pt x="631681" y="217963"/>
                  <a:pt x="709689" y="161912"/>
                  <a:pt x="646982" y="215661"/>
                </a:cubicBezTo>
                <a:cubicBezTo>
                  <a:pt x="549539" y="299183"/>
                  <a:pt x="578844" y="278011"/>
                  <a:pt x="491706" y="327804"/>
                </a:cubicBezTo>
                <a:cubicBezTo>
                  <a:pt x="428322" y="412317"/>
                  <a:pt x="505331" y="320354"/>
                  <a:pt x="431321" y="379562"/>
                </a:cubicBezTo>
                <a:cubicBezTo>
                  <a:pt x="283596" y="497742"/>
                  <a:pt x="437529" y="392678"/>
                  <a:pt x="353683" y="448574"/>
                </a:cubicBezTo>
                <a:cubicBezTo>
                  <a:pt x="322288" y="490434"/>
                  <a:pt x="322487" y="493557"/>
                  <a:pt x="276046" y="534838"/>
                </a:cubicBezTo>
                <a:cubicBezTo>
                  <a:pt x="268297" y="541726"/>
                  <a:pt x="258793" y="546340"/>
                  <a:pt x="250166" y="552091"/>
                </a:cubicBezTo>
                <a:cubicBezTo>
                  <a:pt x="229622" y="582908"/>
                  <a:pt x="227099" y="588313"/>
                  <a:pt x="198408" y="621102"/>
                </a:cubicBezTo>
                <a:cubicBezTo>
                  <a:pt x="190375" y="630283"/>
                  <a:pt x="181155" y="638355"/>
                  <a:pt x="172529" y="646981"/>
                </a:cubicBezTo>
                <a:cubicBezTo>
                  <a:pt x="151129" y="711177"/>
                  <a:pt x="183978" y="625494"/>
                  <a:pt x="129397" y="707366"/>
                </a:cubicBezTo>
                <a:cubicBezTo>
                  <a:pt x="101387" y="749381"/>
                  <a:pt x="120765" y="744759"/>
                  <a:pt x="103517" y="785004"/>
                </a:cubicBezTo>
                <a:cubicBezTo>
                  <a:pt x="99433" y="794533"/>
                  <a:pt x="92016" y="802257"/>
                  <a:pt x="86265" y="810883"/>
                </a:cubicBezTo>
                <a:cubicBezTo>
                  <a:pt x="83389" y="831011"/>
                  <a:pt x="81626" y="851330"/>
                  <a:pt x="77638" y="871268"/>
                </a:cubicBezTo>
                <a:cubicBezTo>
                  <a:pt x="75855" y="880184"/>
                  <a:pt x="70507" y="888178"/>
                  <a:pt x="69012" y="897147"/>
                </a:cubicBezTo>
                <a:cubicBezTo>
                  <a:pt x="64731" y="922831"/>
                  <a:pt x="65184" y="949192"/>
                  <a:pt x="60385" y="974785"/>
                </a:cubicBezTo>
                <a:cubicBezTo>
                  <a:pt x="56527" y="995360"/>
                  <a:pt x="48209" y="1014861"/>
                  <a:pt x="43132" y="1035170"/>
                </a:cubicBezTo>
                <a:cubicBezTo>
                  <a:pt x="39576" y="1049394"/>
                  <a:pt x="37864" y="1064030"/>
                  <a:pt x="34506" y="1078302"/>
                </a:cubicBezTo>
                <a:cubicBezTo>
                  <a:pt x="894" y="1221157"/>
                  <a:pt x="15259" y="1135397"/>
                  <a:pt x="0" y="1242204"/>
                </a:cubicBezTo>
                <a:cubicBezTo>
                  <a:pt x="2876" y="1282461"/>
                  <a:pt x="5275" y="1322754"/>
                  <a:pt x="8627" y="1362974"/>
                </a:cubicBezTo>
                <a:cubicBezTo>
                  <a:pt x="13633" y="1423047"/>
                  <a:pt x="14162" y="1441592"/>
                  <a:pt x="25880" y="1492370"/>
                </a:cubicBezTo>
                <a:cubicBezTo>
                  <a:pt x="28082" y="1501910"/>
                  <a:pt x="42251" y="1565076"/>
                  <a:pt x="51759" y="1587261"/>
                </a:cubicBezTo>
                <a:cubicBezTo>
                  <a:pt x="56825" y="1599081"/>
                  <a:pt x="63261" y="1610264"/>
                  <a:pt x="69012" y="1621766"/>
                </a:cubicBezTo>
                <a:cubicBezTo>
                  <a:pt x="82667" y="1676389"/>
                  <a:pt x="71061" y="1646406"/>
                  <a:pt x="112144" y="1708030"/>
                </a:cubicBezTo>
                <a:lnTo>
                  <a:pt x="129397" y="1733910"/>
                </a:lnTo>
                <a:cubicBezTo>
                  <a:pt x="151079" y="1798957"/>
                  <a:pt x="121831" y="1718779"/>
                  <a:pt x="155276" y="1785668"/>
                </a:cubicBezTo>
                <a:cubicBezTo>
                  <a:pt x="169308" y="1813733"/>
                  <a:pt x="156432" y="1812704"/>
                  <a:pt x="181155" y="1837427"/>
                </a:cubicBezTo>
                <a:cubicBezTo>
                  <a:pt x="188486" y="1844758"/>
                  <a:pt x="198408" y="1848928"/>
                  <a:pt x="207034" y="1854679"/>
                </a:cubicBezTo>
                <a:cubicBezTo>
                  <a:pt x="218536" y="1871932"/>
                  <a:pt x="224287" y="1894936"/>
                  <a:pt x="241540" y="1906438"/>
                </a:cubicBezTo>
                <a:lnTo>
                  <a:pt x="319178" y="1958196"/>
                </a:lnTo>
                <a:cubicBezTo>
                  <a:pt x="327804" y="1963947"/>
                  <a:pt x="335221" y="1972170"/>
                  <a:pt x="345057" y="1975449"/>
                </a:cubicBezTo>
                <a:cubicBezTo>
                  <a:pt x="353683" y="1978325"/>
                  <a:pt x="362803" y="1980009"/>
                  <a:pt x="370936" y="1984076"/>
                </a:cubicBezTo>
                <a:cubicBezTo>
                  <a:pt x="395447" y="1996332"/>
                  <a:pt x="394815" y="2006857"/>
                  <a:pt x="422695" y="2009955"/>
                </a:cubicBezTo>
                <a:cubicBezTo>
                  <a:pt x="465658" y="2014728"/>
                  <a:pt x="508959" y="2015706"/>
                  <a:pt x="552091" y="2018581"/>
                </a:cubicBezTo>
                <a:cubicBezTo>
                  <a:pt x="632411" y="2030056"/>
                  <a:pt x="660913" y="2035834"/>
                  <a:pt x="759125" y="2035834"/>
                </a:cubicBezTo>
                <a:cubicBezTo>
                  <a:pt x="828196" y="2035834"/>
                  <a:pt x="897148" y="2030083"/>
                  <a:pt x="966159" y="2027208"/>
                </a:cubicBezTo>
                <a:cubicBezTo>
                  <a:pt x="974785" y="2024332"/>
                  <a:pt x="983162" y="2020554"/>
                  <a:pt x="992038" y="2018581"/>
                </a:cubicBezTo>
                <a:cubicBezTo>
                  <a:pt x="1039967" y="2007930"/>
                  <a:pt x="1090218" y="2005735"/>
                  <a:pt x="1138687" y="2001329"/>
                </a:cubicBezTo>
                <a:cubicBezTo>
                  <a:pt x="1153064" y="1998453"/>
                  <a:pt x="1167674" y="1996560"/>
                  <a:pt x="1181819" y="1992702"/>
                </a:cubicBezTo>
                <a:cubicBezTo>
                  <a:pt x="1199364" y="1987917"/>
                  <a:pt x="1216325" y="1981200"/>
                  <a:pt x="1233578" y="1975449"/>
                </a:cubicBezTo>
                <a:cubicBezTo>
                  <a:pt x="1250831" y="1969698"/>
                  <a:pt x="1267693" y="1962606"/>
                  <a:pt x="1285336" y="1958196"/>
                </a:cubicBezTo>
                <a:lnTo>
                  <a:pt x="1319842" y="1949570"/>
                </a:lnTo>
                <a:cubicBezTo>
                  <a:pt x="1383184" y="1917899"/>
                  <a:pt x="1326983" y="1941214"/>
                  <a:pt x="1423359" y="1923691"/>
                </a:cubicBezTo>
                <a:cubicBezTo>
                  <a:pt x="1432305" y="1922064"/>
                  <a:pt x="1440362" y="1917037"/>
                  <a:pt x="1449238" y="1915064"/>
                </a:cubicBezTo>
                <a:cubicBezTo>
                  <a:pt x="1466312" y="1911270"/>
                  <a:pt x="1483894" y="1910103"/>
                  <a:pt x="1500997" y="1906438"/>
                </a:cubicBezTo>
                <a:cubicBezTo>
                  <a:pt x="1524182" y="1901470"/>
                  <a:pt x="1546757" y="1893835"/>
                  <a:pt x="1570008" y="1889185"/>
                </a:cubicBezTo>
                <a:cubicBezTo>
                  <a:pt x="1667898" y="1869607"/>
                  <a:pt x="1627823" y="1879044"/>
                  <a:pt x="1690778" y="1863306"/>
                </a:cubicBezTo>
                <a:cubicBezTo>
                  <a:pt x="1702280" y="1857555"/>
                  <a:pt x="1713242" y="1850568"/>
                  <a:pt x="1725283" y="1846053"/>
                </a:cubicBezTo>
                <a:cubicBezTo>
                  <a:pt x="1736384" y="1841890"/>
                  <a:pt x="1748433" y="1840834"/>
                  <a:pt x="1759789" y="1837427"/>
                </a:cubicBezTo>
                <a:cubicBezTo>
                  <a:pt x="1777208" y="1832201"/>
                  <a:pt x="1794295" y="1825925"/>
                  <a:pt x="1811548" y="1820174"/>
                </a:cubicBezTo>
                <a:cubicBezTo>
                  <a:pt x="1820174" y="1817298"/>
                  <a:pt x="1828605" y="1813752"/>
                  <a:pt x="1837427" y="1811547"/>
                </a:cubicBezTo>
                <a:cubicBezTo>
                  <a:pt x="1969381" y="1778559"/>
                  <a:pt x="1906076" y="1792641"/>
                  <a:pt x="2027208" y="1768415"/>
                </a:cubicBezTo>
                <a:cubicBezTo>
                  <a:pt x="2041585" y="1765540"/>
                  <a:pt x="2055751" y="1761248"/>
                  <a:pt x="2070340" y="1759789"/>
                </a:cubicBezTo>
                <a:cubicBezTo>
                  <a:pt x="2246665" y="1742155"/>
                  <a:pt x="2100136" y="1754952"/>
                  <a:pt x="2398144" y="1742536"/>
                </a:cubicBezTo>
                <a:lnTo>
                  <a:pt x="2570672" y="1733910"/>
                </a:lnTo>
                <a:cubicBezTo>
                  <a:pt x="2599427" y="1731034"/>
                  <a:pt x="2628044" y="1724668"/>
                  <a:pt x="2656936" y="1725283"/>
                </a:cubicBezTo>
                <a:cubicBezTo>
                  <a:pt x="2763460" y="1727549"/>
                  <a:pt x="2976114" y="1742536"/>
                  <a:pt x="2976114" y="1742536"/>
                </a:cubicBezTo>
                <a:cubicBezTo>
                  <a:pt x="3042131" y="1759040"/>
                  <a:pt x="3004878" y="1751696"/>
                  <a:pt x="3114136" y="1759789"/>
                </a:cubicBezTo>
                <a:lnTo>
                  <a:pt x="3243532" y="1768415"/>
                </a:lnTo>
                <a:cubicBezTo>
                  <a:pt x="3272287" y="1765540"/>
                  <a:pt x="3301394" y="1765115"/>
                  <a:pt x="3329797" y="1759789"/>
                </a:cubicBezTo>
                <a:cubicBezTo>
                  <a:pt x="3347671" y="1756438"/>
                  <a:pt x="3363912" y="1746946"/>
                  <a:pt x="3381555" y="1742536"/>
                </a:cubicBezTo>
                <a:lnTo>
                  <a:pt x="3416061" y="1733910"/>
                </a:lnTo>
                <a:cubicBezTo>
                  <a:pt x="3430438" y="1725283"/>
                  <a:pt x="3444196" y="1715528"/>
                  <a:pt x="3459193" y="1708030"/>
                </a:cubicBezTo>
                <a:cubicBezTo>
                  <a:pt x="3467326" y="1703963"/>
                  <a:pt x="3477623" y="1704618"/>
                  <a:pt x="3485072" y="1699404"/>
                </a:cubicBezTo>
                <a:cubicBezTo>
                  <a:pt x="3506790" y="1684201"/>
                  <a:pt x="3524756" y="1664207"/>
                  <a:pt x="3545457" y="1647646"/>
                </a:cubicBezTo>
                <a:cubicBezTo>
                  <a:pt x="3553553" y="1641169"/>
                  <a:pt x="3562506" y="1635827"/>
                  <a:pt x="3571336" y="1630393"/>
                </a:cubicBezTo>
                <a:cubicBezTo>
                  <a:pt x="3695051" y="1554260"/>
                  <a:pt x="3620868" y="1603122"/>
                  <a:pt x="3683480" y="1561381"/>
                </a:cubicBezTo>
                <a:cubicBezTo>
                  <a:pt x="3692106" y="1549879"/>
                  <a:pt x="3699892" y="1537696"/>
                  <a:pt x="3709359" y="1526876"/>
                </a:cubicBezTo>
                <a:cubicBezTo>
                  <a:pt x="3720070" y="1514634"/>
                  <a:pt x="3734410" y="1505606"/>
                  <a:pt x="3743865" y="1492370"/>
                </a:cubicBezTo>
                <a:cubicBezTo>
                  <a:pt x="3749150" y="1484971"/>
                  <a:pt x="3750099" y="1475264"/>
                  <a:pt x="3752491" y="1466491"/>
                </a:cubicBezTo>
                <a:cubicBezTo>
                  <a:pt x="3758730" y="1443615"/>
                  <a:pt x="3759139" y="1418688"/>
                  <a:pt x="3769744" y="1397479"/>
                </a:cubicBezTo>
                <a:cubicBezTo>
                  <a:pt x="3787595" y="1361779"/>
                  <a:pt x="3793588" y="1353860"/>
                  <a:pt x="3804249" y="1311215"/>
                </a:cubicBezTo>
                <a:cubicBezTo>
                  <a:pt x="3808491" y="1294247"/>
                  <a:pt x="3809082" y="1276531"/>
                  <a:pt x="3812876" y="1259457"/>
                </a:cubicBezTo>
                <a:cubicBezTo>
                  <a:pt x="3814849" y="1250581"/>
                  <a:pt x="3819110" y="1242351"/>
                  <a:pt x="3821502" y="1233578"/>
                </a:cubicBezTo>
                <a:cubicBezTo>
                  <a:pt x="3827741" y="1210702"/>
                  <a:pt x="3833004" y="1187570"/>
                  <a:pt x="3838755" y="1164566"/>
                </a:cubicBezTo>
                <a:lnTo>
                  <a:pt x="3847382" y="1130061"/>
                </a:lnTo>
                <a:lnTo>
                  <a:pt x="3856008" y="1095555"/>
                </a:lnTo>
                <a:cubicBezTo>
                  <a:pt x="3858883" y="1049547"/>
                  <a:pt x="3864634" y="1003629"/>
                  <a:pt x="3864634" y="957532"/>
                </a:cubicBezTo>
                <a:cubicBezTo>
                  <a:pt x="3864634" y="736423"/>
                  <a:pt x="3896258" y="793622"/>
                  <a:pt x="3838755" y="707366"/>
                </a:cubicBezTo>
                <a:cubicBezTo>
                  <a:pt x="3817091" y="620712"/>
                  <a:pt x="3829000" y="660850"/>
                  <a:pt x="3804249" y="586596"/>
                </a:cubicBezTo>
                <a:cubicBezTo>
                  <a:pt x="3786349" y="479193"/>
                  <a:pt x="3805198" y="575697"/>
                  <a:pt x="3786997" y="508959"/>
                </a:cubicBezTo>
                <a:cubicBezTo>
                  <a:pt x="3780758" y="486083"/>
                  <a:pt x="3780349" y="461156"/>
                  <a:pt x="3769744" y="439947"/>
                </a:cubicBezTo>
                <a:lnTo>
                  <a:pt x="3752491" y="405442"/>
                </a:lnTo>
                <a:cubicBezTo>
                  <a:pt x="3749616" y="393940"/>
                  <a:pt x="3747272" y="382292"/>
                  <a:pt x="3743865" y="370936"/>
                </a:cubicBezTo>
                <a:cubicBezTo>
                  <a:pt x="3723659" y="303582"/>
                  <a:pt x="3718021" y="293347"/>
                  <a:pt x="3666227" y="224287"/>
                </a:cubicBezTo>
                <a:cubicBezTo>
                  <a:pt x="3657601" y="212785"/>
                  <a:pt x="3650514" y="199947"/>
                  <a:pt x="3640348" y="189781"/>
                </a:cubicBezTo>
                <a:cubicBezTo>
                  <a:pt x="3598628" y="148061"/>
                  <a:pt x="3619443" y="175017"/>
                  <a:pt x="3579963" y="155276"/>
                </a:cubicBezTo>
                <a:cubicBezTo>
                  <a:pt x="3564966" y="147778"/>
                  <a:pt x="3552284" y="135903"/>
                  <a:pt x="3536831" y="129396"/>
                </a:cubicBezTo>
                <a:cubicBezTo>
                  <a:pt x="3484803" y="107489"/>
                  <a:pt x="3407014" y="80434"/>
                  <a:pt x="3347049" y="69012"/>
                </a:cubicBezTo>
                <a:cubicBezTo>
                  <a:pt x="3309896" y="61935"/>
                  <a:pt x="3272212" y="57977"/>
                  <a:pt x="3234906" y="51759"/>
                </a:cubicBezTo>
                <a:cubicBezTo>
                  <a:pt x="3203195" y="46474"/>
                  <a:pt x="3171770" y="39520"/>
                  <a:pt x="3140015" y="34506"/>
                </a:cubicBezTo>
                <a:cubicBezTo>
                  <a:pt x="3117116" y="30890"/>
                  <a:pt x="3093834" y="29908"/>
                  <a:pt x="3071004" y="25879"/>
                </a:cubicBezTo>
                <a:cubicBezTo>
                  <a:pt x="3044897" y="21272"/>
                  <a:pt x="3019736" y="11355"/>
                  <a:pt x="2993366" y="8627"/>
                </a:cubicBezTo>
                <a:cubicBezTo>
                  <a:pt x="2936090" y="2702"/>
                  <a:pt x="2878347" y="2876"/>
                  <a:pt x="2820838" y="0"/>
                </a:cubicBezTo>
                <a:lnTo>
                  <a:pt x="2346385" y="17253"/>
                </a:lnTo>
                <a:cubicBezTo>
                  <a:pt x="2319955" y="18553"/>
                  <a:pt x="2233675" y="39795"/>
                  <a:pt x="2216989" y="43132"/>
                </a:cubicBezTo>
                <a:cubicBezTo>
                  <a:pt x="2185464" y="49437"/>
                  <a:pt x="2153623" y="54080"/>
                  <a:pt x="2122098" y="60385"/>
                </a:cubicBezTo>
                <a:cubicBezTo>
                  <a:pt x="2110473" y="62710"/>
                  <a:pt x="2099246" y="66827"/>
                  <a:pt x="2087593" y="69012"/>
                </a:cubicBezTo>
                <a:cubicBezTo>
                  <a:pt x="1743938" y="133447"/>
                  <a:pt x="2208498" y="44998"/>
                  <a:pt x="1889185" y="94891"/>
                </a:cubicBezTo>
                <a:cubicBezTo>
                  <a:pt x="1828452" y="104381"/>
                  <a:pt x="1768883" y="120702"/>
                  <a:pt x="1708031" y="129396"/>
                </a:cubicBezTo>
                <a:cubicBezTo>
                  <a:pt x="1687903" y="132272"/>
                  <a:pt x="1667702" y="134680"/>
                  <a:pt x="1647646" y="138023"/>
                </a:cubicBezTo>
                <a:cubicBezTo>
                  <a:pt x="1633183" y="140433"/>
                  <a:pt x="1619141" y="145640"/>
                  <a:pt x="1604514" y="146649"/>
                </a:cubicBezTo>
                <a:cubicBezTo>
                  <a:pt x="1535606" y="151401"/>
                  <a:pt x="1466491" y="152400"/>
                  <a:pt x="1397480" y="155276"/>
                </a:cubicBezTo>
                <a:cubicBezTo>
                  <a:pt x="1312246" y="172322"/>
                  <a:pt x="1382616" y="162297"/>
                  <a:pt x="1242204" y="155276"/>
                </a:cubicBezTo>
                <a:cubicBezTo>
                  <a:pt x="1164610" y="151396"/>
                  <a:pt x="1086929" y="149525"/>
                  <a:pt x="1009291" y="146649"/>
                </a:cubicBezTo>
                <a:cubicBezTo>
                  <a:pt x="891774" y="131960"/>
                  <a:pt x="822385" y="138023"/>
                  <a:pt x="776378" y="138023"/>
                </a:cubicBezTo>
                <a:close/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946D842-8422-4151-A7F4-BE335759BB1B}"/>
              </a:ext>
            </a:extLst>
          </p:cNvPr>
          <p:cNvSpPr/>
          <p:nvPr/>
        </p:nvSpPr>
        <p:spPr bwMode="auto">
          <a:xfrm>
            <a:off x="4563374" y="1621766"/>
            <a:ext cx="3536830" cy="2475781"/>
          </a:xfrm>
          <a:custGeom>
            <a:avLst/>
            <a:gdLst>
              <a:gd name="connsiteX0" fmla="*/ 146649 w 3536830"/>
              <a:gd name="connsiteY0" fmla="*/ 8626 h 2475781"/>
              <a:gd name="connsiteX1" fmla="*/ 120769 w 3536830"/>
              <a:gd name="connsiteY1" fmla="*/ 86264 h 2475781"/>
              <a:gd name="connsiteX2" fmla="*/ 86264 w 3536830"/>
              <a:gd name="connsiteY2" fmla="*/ 198408 h 2475781"/>
              <a:gd name="connsiteX3" fmla="*/ 69011 w 3536830"/>
              <a:gd name="connsiteY3" fmla="*/ 224287 h 2475781"/>
              <a:gd name="connsiteX4" fmla="*/ 51758 w 3536830"/>
              <a:gd name="connsiteY4" fmla="*/ 345057 h 2475781"/>
              <a:gd name="connsiteX5" fmla="*/ 43132 w 3536830"/>
              <a:gd name="connsiteY5" fmla="*/ 370936 h 2475781"/>
              <a:gd name="connsiteX6" fmla="*/ 25879 w 3536830"/>
              <a:gd name="connsiteY6" fmla="*/ 431321 h 2475781"/>
              <a:gd name="connsiteX7" fmla="*/ 17252 w 3536830"/>
              <a:gd name="connsiteY7" fmla="*/ 508959 h 2475781"/>
              <a:gd name="connsiteX8" fmla="*/ 8626 w 3536830"/>
              <a:gd name="connsiteY8" fmla="*/ 543464 h 2475781"/>
              <a:gd name="connsiteX9" fmla="*/ 0 w 3536830"/>
              <a:gd name="connsiteY9" fmla="*/ 586596 h 2475781"/>
              <a:gd name="connsiteX10" fmla="*/ 8626 w 3536830"/>
              <a:gd name="connsiteY10" fmla="*/ 733245 h 2475781"/>
              <a:gd name="connsiteX11" fmla="*/ 17252 w 3536830"/>
              <a:gd name="connsiteY11" fmla="*/ 767751 h 2475781"/>
              <a:gd name="connsiteX12" fmla="*/ 25879 w 3536830"/>
              <a:gd name="connsiteY12" fmla="*/ 836762 h 2475781"/>
              <a:gd name="connsiteX13" fmla="*/ 60384 w 3536830"/>
              <a:gd name="connsiteY13" fmla="*/ 931653 h 2475781"/>
              <a:gd name="connsiteX14" fmla="*/ 94890 w 3536830"/>
              <a:gd name="connsiteY14" fmla="*/ 1043796 h 2475781"/>
              <a:gd name="connsiteX15" fmla="*/ 112143 w 3536830"/>
              <a:gd name="connsiteY15" fmla="*/ 1078302 h 2475781"/>
              <a:gd name="connsiteX16" fmla="*/ 120769 w 3536830"/>
              <a:gd name="connsiteY16" fmla="*/ 1112808 h 2475781"/>
              <a:gd name="connsiteX17" fmla="*/ 163901 w 3536830"/>
              <a:gd name="connsiteY17" fmla="*/ 1173192 h 2475781"/>
              <a:gd name="connsiteX18" fmla="*/ 189781 w 3536830"/>
              <a:gd name="connsiteY18" fmla="*/ 1259457 h 2475781"/>
              <a:gd name="connsiteX19" fmla="*/ 198407 w 3536830"/>
              <a:gd name="connsiteY19" fmla="*/ 1285336 h 2475781"/>
              <a:gd name="connsiteX20" fmla="*/ 215660 w 3536830"/>
              <a:gd name="connsiteY20" fmla="*/ 1345721 h 2475781"/>
              <a:gd name="connsiteX21" fmla="*/ 232913 w 3536830"/>
              <a:gd name="connsiteY21" fmla="*/ 1371600 h 2475781"/>
              <a:gd name="connsiteX22" fmla="*/ 276045 w 3536830"/>
              <a:gd name="connsiteY22" fmla="*/ 1457864 h 2475781"/>
              <a:gd name="connsiteX23" fmla="*/ 310551 w 3536830"/>
              <a:gd name="connsiteY23" fmla="*/ 1500996 h 2475781"/>
              <a:gd name="connsiteX24" fmla="*/ 319177 w 3536830"/>
              <a:gd name="connsiteY24" fmla="*/ 1526876 h 2475781"/>
              <a:gd name="connsiteX25" fmla="*/ 370935 w 3536830"/>
              <a:gd name="connsiteY25" fmla="*/ 1544128 h 2475781"/>
              <a:gd name="connsiteX26" fmla="*/ 422694 w 3536830"/>
              <a:gd name="connsiteY26" fmla="*/ 1578634 h 2475781"/>
              <a:gd name="connsiteX27" fmla="*/ 698739 w 3536830"/>
              <a:gd name="connsiteY27" fmla="*/ 1613140 h 2475781"/>
              <a:gd name="connsiteX28" fmla="*/ 1311215 w 3536830"/>
              <a:gd name="connsiteY28" fmla="*/ 1621766 h 2475781"/>
              <a:gd name="connsiteX29" fmla="*/ 1345720 w 3536830"/>
              <a:gd name="connsiteY29" fmla="*/ 1708030 h 2475781"/>
              <a:gd name="connsiteX30" fmla="*/ 1354347 w 3536830"/>
              <a:gd name="connsiteY30" fmla="*/ 1742536 h 2475781"/>
              <a:gd name="connsiteX31" fmla="*/ 1371600 w 3536830"/>
              <a:gd name="connsiteY31" fmla="*/ 1768415 h 2475781"/>
              <a:gd name="connsiteX32" fmla="*/ 1397479 w 3536830"/>
              <a:gd name="connsiteY32" fmla="*/ 1820174 h 2475781"/>
              <a:gd name="connsiteX33" fmla="*/ 1406105 w 3536830"/>
              <a:gd name="connsiteY33" fmla="*/ 1846053 h 2475781"/>
              <a:gd name="connsiteX34" fmla="*/ 1423358 w 3536830"/>
              <a:gd name="connsiteY34" fmla="*/ 2001328 h 2475781"/>
              <a:gd name="connsiteX35" fmla="*/ 1440611 w 3536830"/>
              <a:gd name="connsiteY35" fmla="*/ 2053087 h 2475781"/>
              <a:gd name="connsiteX36" fmla="*/ 1449237 w 3536830"/>
              <a:gd name="connsiteY36" fmla="*/ 2078966 h 2475781"/>
              <a:gd name="connsiteX37" fmla="*/ 1466490 w 3536830"/>
              <a:gd name="connsiteY37" fmla="*/ 2122098 h 2475781"/>
              <a:gd name="connsiteX38" fmla="*/ 1475117 w 3536830"/>
              <a:gd name="connsiteY38" fmla="*/ 2147977 h 2475781"/>
              <a:gd name="connsiteX39" fmla="*/ 1500996 w 3536830"/>
              <a:gd name="connsiteY39" fmla="*/ 2173857 h 2475781"/>
              <a:gd name="connsiteX40" fmla="*/ 1535501 w 3536830"/>
              <a:gd name="connsiteY40" fmla="*/ 2225615 h 2475781"/>
              <a:gd name="connsiteX41" fmla="*/ 1561381 w 3536830"/>
              <a:gd name="connsiteY41" fmla="*/ 2260121 h 2475781"/>
              <a:gd name="connsiteX42" fmla="*/ 1578634 w 3536830"/>
              <a:gd name="connsiteY42" fmla="*/ 2294626 h 2475781"/>
              <a:gd name="connsiteX43" fmla="*/ 1647645 w 3536830"/>
              <a:gd name="connsiteY43" fmla="*/ 2329132 h 2475781"/>
              <a:gd name="connsiteX44" fmla="*/ 1699403 w 3536830"/>
              <a:gd name="connsiteY44" fmla="*/ 2346385 h 2475781"/>
              <a:gd name="connsiteX45" fmla="*/ 1733909 w 3536830"/>
              <a:gd name="connsiteY45" fmla="*/ 2372264 h 2475781"/>
              <a:gd name="connsiteX46" fmla="*/ 1768415 w 3536830"/>
              <a:gd name="connsiteY46" fmla="*/ 2389517 h 2475781"/>
              <a:gd name="connsiteX47" fmla="*/ 1854679 w 3536830"/>
              <a:gd name="connsiteY47" fmla="*/ 2415396 h 2475781"/>
              <a:gd name="connsiteX48" fmla="*/ 1958196 w 3536830"/>
              <a:gd name="connsiteY48" fmla="*/ 2449902 h 2475781"/>
              <a:gd name="connsiteX49" fmla="*/ 2009954 w 3536830"/>
              <a:gd name="connsiteY49" fmla="*/ 2467155 h 2475781"/>
              <a:gd name="connsiteX50" fmla="*/ 2122098 w 3536830"/>
              <a:gd name="connsiteY50" fmla="*/ 2475781 h 2475781"/>
              <a:gd name="connsiteX51" fmla="*/ 2320505 w 3536830"/>
              <a:gd name="connsiteY51" fmla="*/ 2458528 h 2475781"/>
              <a:gd name="connsiteX52" fmla="*/ 2562045 w 3536830"/>
              <a:gd name="connsiteY52" fmla="*/ 2389517 h 2475781"/>
              <a:gd name="connsiteX53" fmla="*/ 2665562 w 3536830"/>
              <a:gd name="connsiteY53" fmla="*/ 2355011 h 2475781"/>
              <a:gd name="connsiteX54" fmla="*/ 2691441 w 3536830"/>
              <a:gd name="connsiteY54" fmla="*/ 2337759 h 2475781"/>
              <a:gd name="connsiteX55" fmla="*/ 2734573 w 3536830"/>
              <a:gd name="connsiteY55" fmla="*/ 2320506 h 2475781"/>
              <a:gd name="connsiteX56" fmla="*/ 3019245 w 3536830"/>
              <a:gd name="connsiteY56" fmla="*/ 2122098 h 2475781"/>
              <a:gd name="connsiteX57" fmla="*/ 3321169 w 3536830"/>
              <a:gd name="connsiteY57" fmla="*/ 1828800 h 2475781"/>
              <a:gd name="connsiteX58" fmla="*/ 3381554 w 3536830"/>
              <a:gd name="connsiteY58" fmla="*/ 1708030 h 2475781"/>
              <a:gd name="connsiteX59" fmla="*/ 3467818 w 3536830"/>
              <a:gd name="connsiteY59" fmla="*/ 1466491 h 2475781"/>
              <a:gd name="connsiteX60" fmla="*/ 3510951 w 3536830"/>
              <a:gd name="connsiteY60" fmla="*/ 1345721 h 2475781"/>
              <a:gd name="connsiteX61" fmla="*/ 3536830 w 3536830"/>
              <a:gd name="connsiteY61" fmla="*/ 1190445 h 2475781"/>
              <a:gd name="connsiteX62" fmla="*/ 3528203 w 3536830"/>
              <a:gd name="connsiteY62" fmla="*/ 1026543 h 2475781"/>
              <a:gd name="connsiteX63" fmla="*/ 3467818 w 3536830"/>
              <a:gd name="connsiteY63" fmla="*/ 871268 h 2475781"/>
              <a:gd name="connsiteX64" fmla="*/ 3441939 w 3536830"/>
              <a:gd name="connsiteY64" fmla="*/ 793630 h 2475781"/>
              <a:gd name="connsiteX65" fmla="*/ 3407434 w 3536830"/>
              <a:gd name="connsiteY65" fmla="*/ 724619 h 2475781"/>
              <a:gd name="connsiteX66" fmla="*/ 3372928 w 3536830"/>
              <a:gd name="connsiteY66" fmla="*/ 629728 h 2475781"/>
              <a:gd name="connsiteX67" fmla="*/ 3269411 w 3536830"/>
              <a:gd name="connsiteY67" fmla="*/ 465826 h 2475781"/>
              <a:gd name="connsiteX68" fmla="*/ 3243532 w 3536830"/>
              <a:gd name="connsiteY68" fmla="*/ 439947 h 2475781"/>
              <a:gd name="connsiteX69" fmla="*/ 3209026 w 3536830"/>
              <a:gd name="connsiteY69" fmla="*/ 379562 h 2475781"/>
              <a:gd name="connsiteX70" fmla="*/ 3157268 w 3536830"/>
              <a:gd name="connsiteY70" fmla="*/ 301925 h 2475781"/>
              <a:gd name="connsiteX71" fmla="*/ 3096883 w 3536830"/>
              <a:gd name="connsiteY71" fmla="*/ 215660 h 2475781"/>
              <a:gd name="connsiteX72" fmla="*/ 2976113 w 3536830"/>
              <a:gd name="connsiteY72" fmla="*/ 138023 h 2475781"/>
              <a:gd name="connsiteX73" fmla="*/ 2898475 w 3536830"/>
              <a:gd name="connsiteY73" fmla="*/ 112143 h 2475781"/>
              <a:gd name="connsiteX74" fmla="*/ 2786332 w 3536830"/>
              <a:gd name="connsiteY74" fmla="*/ 69011 h 2475781"/>
              <a:gd name="connsiteX75" fmla="*/ 2622430 w 3536830"/>
              <a:gd name="connsiteY75" fmla="*/ 8626 h 2475781"/>
              <a:gd name="connsiteX76" fmla="*/ 2544792 w 3536830"/>
              <a:gd name="connsiteY76" fmla="*/ 0 h 2475781"/>
              <a:gd name="connsiteX77" fmla="*/ 2225615 w 3536830"/>
              <a:gd name="connsiteY77" fmla="*/ 17253 h 2475781"/>
              <a:gd name="connsiteX78" fmla="*/ 2078966 w 3536830"/>
              <a:gd name="connsiteY78" fmla="*/ 43132 h 2475781"/>
              <a:gd name="connsiteX79" fmla="*/ 1889184 w 3536830"/>
              <a:gd name="connsiteY79" fmla="*/ 51759 h 2475781"/>
              <a:gd name="connsiteX80" fmla="*/ 1500996 w 3536830"/>
              <a:gd name="connsiteY80" fmla="*/ 25879 h 2475781"/>
              <a:gd name="connsiteX81" fmla="*/ 1112807 w 3536830"/>
              <a:gd name="connsiteY81" fmla="*/ 0 h 2475781"/>
              <a:gd name="connsiteX82" fmla="*/ 759124 w 3536830"/>
              <a:gd name="connsiteY82" fmla="*/ 17253 h 2475781"/>
              <a:gd name="connsiteX83" fmla="*/ 698739 w 3536830"/>
              <a:gd name="connsiteY83" fmla="*/ 25879 h 2475781"/>
              <a:gd name="connsiteX84" fmla="*/ 405441 w 3536830"/>
              <a:gd name="connsiteY84" fmla="*/ 34506 h 2475781"/>
              <a:gd name="connsiteX85" fmla="*/ 310551 w 3536830"/>
              <a:gd name="connsiteY85" fmla="*/ 51759 h 2475781"/>
              <a:gd name="connsiteX86" fmla="*/ 284671 w 3536830"/>
              <a:gd name="connsiteY86" fmla="*/ 60385 h 2475781"/>
              <a:gd name="connsiteX87" fmla="*/ 250166 w 3536830"/>
              <a:gd name="connsiteY87" fmla="*/ 77638 h 2475781"/>
              <a:gd name="connsiteX88" fmla="*/ 172528 w 3536830"/>
              <a:gd name="connsiteY88" fmla="*/ 103517 h 2475781"/>
              <a:gd name="connsiteX89" fmla="*/ 146649 w 3536830"/>
              <a:gd name="connsiteY89" fmla="*/ 112143 h 2475781"/>
              <a:gd name="connsiteX90" fmla="*/ 120769 w 3536830"/>
              <a:gd name="connsiteY90" fmla="*/ 120770 h 247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536830" h="2475781">
                <a:moveTo>
                  <a:pt x="146649" y="8626"/>
                </a:moveTo>
                <a:cubicBezTo>
                  <a:pt x="138022" y="34505"/>
                  <a:pt x="127385" y="59799"/>
                  <a:pt x="120769" y="86264"/>
                </a:cubicBezTo>
                <a:cubicBezTo>
                  <a:pt x="113253" y="116330"/>
                  <a:pt x="98116" y="180630"/>
                  <a:pt x="86264" y="198408"/>
                </a:cubicBezTo>
                <a:lnTo>
                  <a:pt x="69011" y="224287"/>
                </a:lnTo>
                <a:cubicBezTo>
                  <a:pt x="63643" y="272593"/>
                  <a:pt x="62743" y="301114"/>
                  <a:pt x="51758" y="345057"/>
                </a:cubicBezTo>
                <a:cubicBezTo>
                  <a:pt x="49553" y="353878"/>
                  <a:pt x="45745" y="362227"/>
                  <a:pt x="43132" y="370936"/>
                </a:cubicBezTo>
                <a:cubicBezTo>
                  <a:pt x="37117" y="390987"/>
                  <a:pt x="31630" y="411193"/>
                  <a:pt x="25879" y="431321"/>
                </a:cubicBezTo>
                <a:cubicBezTo>
                  <a:pt x="23003" y="457200"/>
                  <a:pt x="21211" y="483223"/>
                  <a:pt x="17252" y="508959"/>
                </a:cubicBezTo>
                <a:cubicBezTo>
                  <a:pt x="15449" y="520677"/>
                  <a:pt x="11198" y="531891"/>
                  <a:pt x="8626" y="543464"/>
                </a:cubicBezTo>
                <a:cubicBezTo>
                  <a:pt x="5445" y="557777"/>
                  <a:pt x="2875" y="572219"/>
                  <a:pt x="0" y="586596"/>
                </a:cubicBezTo>
                <a:cubicBezTo>
                  <a:pt x="2875" y="635479"/>
                  <a:pt x="3984" y="684498"/>
                  <a:pt x="8626" y="733245"/>
                </a:cubicBezTo>
                <a:cubicBezTo>
                  <a:pt x="9750" y="745048"/>
                  <a:pt x="15303" y="756056"/>
                  <a:pt x="17252" y="767751"/>
                </a:cubicBezTo>
                <a:cubicBezTo>
                  <a:pt x="21063" y="790618"/>
                  <a:pt x="21021" y="814094"/>
                  <a:pt x="25879" y="836762"/>
                </a:cubicBezTo>
                <a:cubicBezTo>
                  <a:pt x="34336" y="876229"/>
                  <a:pt x="48036" y="894610"/>
                  <a:pt x="60384" y="931653"/>
                </a:cubicBezTo>
                <a:cubicBezTo>
                  <a:pt x="77401" y="982704"/>
                  <a:pt x="75563" y="995478"/>
                  <a:pt x="94890" y="1043796"/>
                </a:cubicBezTo>
                <a:cubicBezTo>
                  <a:pt x="99666" y="1055736"/>
                  <a:pt x="106392" y="1066800"/>
                  <a:pt x="112143" y="1078302"/>
                </a:cubicBezTo>
                <a:cubicBezTo>
                  <a:pt x="115018" y="1089804"/>
                  <a:pt x="116099" y="1101911"/>
                  <a:pt x="120769" y="1112808"/>
                </a:cubicBezTo>
                <a:cubicBezTo>
                  <a:pt x="124973" y="1122618"/>
                  <a:pt x="160956" y="1169265"/>
                  <a:pt x="163901" y="1173192"/>
                </a:cubicBezTo>
                <a:cubicBezTo>
                  <a:pt x="183435" y="1231791"/>
                  <a:pt x="160162" y="1160725"/>
                  <a:pt x="189781" y="1259457"/>
                </a:cubicBezTo>
                <a:cubicBezTo>
                  <a:pt x="192394" y="1268166"/>
                  <a:pt x="195909" y="1276593"/>
                  <a:pt x="198407" y="1285336"/>
                </a:cubicBezTo>
                <a:cubicBezTo>
                  <a:pt x="202090" y="1298228"/>
                  <a:pt x="208768" y="1331937"/>
                  <a:pt x="215660" y="1345721"/>
                </a:cubicBezTo>
                <a:cubicBezTo>
                  <a:pt x="220297" y="1354994"/>
                  <a:pt x="227162" y="1362974"/>
                  <a:pt x="232913" y="1371600"/>
                </a:cubicBezTo>
                <a:cubicBezTo>
                  <a:pt x="254712" y="1436998"/>
                  <a:pt x="239254" y="1408810"/>
                  <a:pt x="276045" y="1457864"/>
                </a:cubicBezTo>
                <a:cubicBezTo>
                  <a:pt x="297727" y="1522913"/>
                  <a:pt x="265957" y="1445252"/>
                  <a:pt x="310551" y="1500996"/>
                </a:cubicBezTo>
                <a:cubicBezTo>
                  <a:pt x="316231" y="1508097"/>
                  <a:pt x="311778" y="1521591"/>
                  <a:pt x="319177" y="1526876"/>
                </a:cubicBezTo>
                <a:cubicBezTo>
                  <a:pt x="333975" y="1537446"/>
                  <a:pt x="370935" y="1544128"/>
                  <a:pt x="370935" y="1544128"/>
                </a:cubicBezTo>
                <a:cubicBezTo>
                  <a:pt x="388188" y="1555630"/>
                  <a:pt x="402361" y="1574568"/>
                  <a:pt x="422694" y="1578634"/>
                </a:cubicBezTo>
                <a:cubicBezTo>
                  <a:pt x="514221" y="1596939"/>
                  <a:pt x="604975" y="1610934"/>
                  <a:pt x="698739" y="1613140"/>
                </a:cubicBezTo>
                <a:lnTo>
                  <a:pt x="1311215" y="1621766"/>
                </a:lnTo>
                <a:cubicBezTo>
                  <a:pt x="1329065" y="1657467"/>
                  <a:pt x="1335058" y="1665386"/>
                  <a:pt x="1345720" y="1708030"/>
                </a:cubicBezTo>
                <a:cubicBezTo>
                  <a:pt x="1348596" y="1719532"/>
                  <a:pt x="1349677" y="1731639"/>
                  <a:pt x="1354347" y="1742536"/>
                </a:cubicBezTo>
                <a:cubicBezTo>
                  <a:pt x="1358431" y="1752065"/>
                  <a:pt x="1365849" y="1759789"/>
                  <a:pt x="1371600" y="1768415"/>
                </a:cubicBezTo>
                <a:cubicBezTo>
                  <a:pt x="1393281" y="1833462"/>
                  <a:pt x="1364034" y="1753284"/>
                  <a:pt x="1397479" y="1820174"/>
                </a:cubicBezTo>
                <a:cubicBezTo>
                  <a:pt x="1401545" y="1828307"/>
                  <a:pt x="1403230" y="1837427"/>
                  <a:pt x="1406105" y="1846053"/>
                </a:cubicBezTo>
                <a:cubicBezTo>
                  <a:pt x="1409097" y="1881954"/>
                  <a:pt x="1412620" y="1958376"/>
                  <a:pt x="1423358" y="2001328"/>
                </a:cubicBezTo>
                <a:cubicBezTo>
                  <a:pt x="1427769" y="2018971"/>
                  <a:pt x="1434860" y="2035834"/>
                  <a:pt x="1440611" y="2053087"/>
                </a:cubicBezTo>
                <a:cubicBezTo>
                  <a:pt x="1443486" y="2061713"/>
                  <a:pt x="1445860" y="2070523"/>
                  <a:pt x="1449237" y="2078966"/>
                </a:cubicBezTo>
                <a:cubicBezTo>
                  <a:pt x="1454988" y="2093343"/>
                  <a:pt x="1461053" y="2107599"/>
                  <a:pt x="1466490" y="2122098"/>
                </a:cubicBezTo>
                <a:cubicBezTo>
                  <a:pt x="1469683" y="2130612"/>
                  <a:pt x="1470073" y="2140411"/>
                  <a:pt x="1475117" y="2147977"/>
                </a:cubicBezTo>
                <a:cubicBezTo>
                  <a:pt x="1481884" y="2158128"/>
                  <a:pt x="1493506" y="2164227"/>
                  <a:pt x="1500996" y="2173857"/>
                </a:cubicBezTo>
                <a:cubicBezTo>
                  <a:pt x="1513726" y="2190224"/>
                  <a:pt x="1523060" y="2209027"/>
                  <a:pt x="1535501" y="2225615"/>
                </a:cubicBezTo>
                <a:cubicBezTo>
                  <a:pt x="1544128" y="2237117"/>
                  <a:pt x="1553761" y="2247929"/>
                  <a:pt x="1561381" y="2260121"/>
                </a:cubicBezTo>
                <a:cubicBezTo>
                  <a:pt x="1568197" y="2271026"/>
                  <a:pt x="1568593" y="2286593"/>
                  <a:pt x="1578634" y="2294626"/>
                </a:cubicBezTo>
                <a:cubicBezTo>
                  <a:pt x="1598717" y="2310692"/>
                  <a:pt x="1624006" y="2319001"/>
                  <a:pt x="1647645" y="2329132"/>
                </a:cubicBezTo>
                <a:cubicBezTo>
                  <a:pt x="1664360" y="2336296"/>
                  <a:pt x="1699403" y="2346385"/>
                  <a:pt x="1699403" y="2346385"/>
                </a:cubicBezTo>
                <a:cubicBezTo>
                  <a:pt x="1710905" y="2355011"/>
                  <a:pt x="1721717" y="2364644"/>
                  <a:pt x="1733909" y="2372264"/>
                </a:cubicBezTo>
                <a:cubicBezTo>
                  <a:pt x="1744814" y="2379080"/>
                  <a:pt x="1756475" y="2384741"/>
                  <a:pt x="1768415" y="2389517"/>
                </a:cubicBezTo>
                <a:cubicBezTo>
                  <a:pt x="1803422" y="2403520"/>
                  <a:pt x="1820783" y="2406922"/>
                  <a:pt x="1854679" y="2415396"/>
                </a:cubicBezTo>
                <a:cubicBezTo>
                  <a:pt x="1932489" y="2454302"/>
                  <a:pt x="1835964" y="2409157"/>
                  <a:pt x="1958196" y="2449902"/>
                </a:cubicBezTo>
                <a:cubicBezTo>
                  <a:pt x="1975449" y="2455653"/>
                  <a:pt x="1991991" y="2464319"/>
                  <a:pt x="2009954" y="2467155"/>
                </a:cubicBezTo>
                <a:cubicBezTo>
                  <a:pt x="2046987" y="2473002"/>
                  <a:pt x="2084717" y="2472906"/>
                  <a:pt x="2122098" y="2475781"/>
                </a:cubicBezTo>
                <a:cubicBezTo>
                  <a:pt x="2188234" y="2470030"/>
                  <a:pt x="2254892" y="2468622"/>
                  <a:pt x="2320505" y="2458528"/>
                </a:cubicBezTo>
                <a:cubicBezTo>
                  <a:pt x="2411895" y="2444468"/>
                  <a:pt x="2476367" y="2416573"/>
                  <a:pt x="2562045" y="2389517"/>
                </a:cubicBezTo>
                <a:cubicBezTo>
                  <a:pt x="2603695" y="2376364"/>
                  <a:pt x="2627866" y="2373859"/>
                  <a:pt x="2665562" y="2355011"/>
                </a:cubicBezTo>
                <a:cubicBezTo>
                  <a:pt x="2674835" y="2350375"/>
                  <a:pt x="2682168" y="2342395"/>
                  <a:pt x="2691441" y="2337759"/>
                </a:cubicBezTo>
                <a:cubicBezTo>
                  <a:pt x="2705291" y="2330834"/>
                  <a:pt x="2720939" y="2327847"/>
                  <a:pt x="2734573" y="2320506"/>
                </a:cubicBezTo>
                <a:cubicBezTo>
                  <a:pt x="2808372" y="2280768"/>
                  <a:pt x="3011224" y="2128836"/>
                  <a:pt x="3019245" y="2122098"/>
                </a:cubicBezTo>
                <a:cubicBezTo>
                  <a:pt x="3160968" y="2003051"/>
                  <a:pt x="3232945" y="1968920"/>
                  <a:pt x="3321169" y="1828800"/>
                </a:cubicBezTo>
                <a:cubicBezTo>
                  <a:pt x="3345150" y="1790712"/>
                  <a:pt x="3364667" y="1749750"/>
                  <a:pt x="3381554" y="1708030"/>
                </a:cubicBezTo>
                <a:cubicBezTo>
                  <a:pt x="3413631" y="1628782"/>
                  <a:pt x="3439478" y="1547151"/>
                  <a:pt x="3467818" y="1466491"/>
                </a:cubicBezTo>
                <a:cubicBezTo>
                  <a:pt x="3512268" y="1339981"/>
                  <a:pt x="3475805" y="1433584"/>
                  <a:pt x="3510951" y="1345721"/>
                </a:cubicBezTo>
                <a:cubicBezTo>
                  <a:pt x="3517236" y="1314294"/>
                  <a:pt x="3536830" y="1227230"/>
                  <a:pt x="3536830" y="1190445"/>
                </a:cubicBezTo>
                <a:cubicBezTo>
                  <a:pt x="3536830" y="1135735"/>
                  <a:pt x="3535678" y="1080740"/>
                  <a:pt x="3528203" y="1026543"/>
                </a:cubicBezTo>
                <a:cubicBezTo>
                  <a:pt x="3516986" y="945221"/>
                  <a:pt x="3496858" y="941792"/>
                  <a:pt x="3467818" y="871268"/>
                </a:cubicBezTo>
                <a:cubicBezTo>
                  <a:pt x="3457431" y="846044"/>
                  <a:pt x="3452325" y="818855"/>
                  <a:pt x="3441939" y="793630"/>
                </a:cubicBezTo>
                <a:cubicBezTo>
                  <a:pt x="3432147" y="769848"/>
                  <a:pt x="3417414" y="748322"/>
                  <a:pt x="3407434" y="724619"/>
                </a:cubicBezTo>
                <a:cubicBezTo>
                  <a:pt x="3394373" y="693600"/>
                  <a:pt x="3388766" y="659425"/>
                  <a:pt x="3372928" y="629728"/>
                </a:cubicBezTo>
                <a:cubicBezTo>
                  <a:pt x="3342519" y="572712"/>
                  <a:pt x="3305813" y="519215"/>
                  <a:pt x="3269411" y="465826"/>
                </a:cubicBezTo>
                <a:cubicBezTo>
                  <a:pt x="3262539" y="455746"/>
                  <a:pt x="3250528" y="449941"/>
                  <a:pt x="3243532" y="439947"/>
                </a:cubicBezTo>
                <a:cubicBezTo>
                  <a:pt x="3230237" y="420955"/>
                  <a:pt x="3221313" y="399221"/>
                  <a:pt x="3209026" y="379562"/>
                </a:cubicBezTo>
                <a:cubicBezTo>
                  <a:pt x="3192542" y="353187"/>
                  <a:pt x="3173270" y="328595"/>
                  <a:pt x="3157268" y="301925"/>
                </a:cubicBezTo>
                <a:cubicBezTo>
                  <a:pt x="3123325" y="245354"/>
                  <a:pt x="3145692" y="255595"/>
                  <a:pt x="3096883" y="215660"/>
                </a:cubicBezTo>
                <a:cubicBezTo>
                  <a:pt x="3069990" y="193656"/>
                  <a:pt x="3008905" y="152370"/>
                  <a:pt x="2976113" y="138023"/>
                </a:cubicBezTo>
                <a:cubicBezTo>
                  <a:pt x="2951121" y="127089"/>
                  <a:pt x="2924112" y="121466"/>
                  <a:pt x="2898475" y="112143"/>
                </a:cubicBezTo>
                <a:cubicBezTo>
                  <a:pt x="2860836" y="98456"/>
                  <a:pt x="2823401" y="84175"/>
                  <a:pt x="2786332" y="69011"/>
                </a:cubicBezTo>
                <a:cubicBezTo>
                  <a:pt x="2710760" y="38096"/>
                  <a:pt x="2704548" y="25914"/>
                  <a:pt x="2622430" y="8626"/>
                </a:cubicBezTo>
                <a:cubicBezTo>
                  <a:pt x="2596950" y="3262"/>
                  <a:pt x="2570671" y="2875"/>
                  <a:pt x="2544792" y="0"/>
                </a:cubicBezTo>
                <a:cubicBezTo>
                  <a:pt x="2438400" y="5751"/>
                  <a:pt x="2331709" y="7430"/>
                  <a:pt x="2225615" y="17253"/>
                </a:cubicBezTo>
                <a:cubicBezTo>
                  <a:pt x="2176188" y="21830"/>
                  <a:pt x="2128345" y="38067"/>
                  <a:pt x="2078966" y="43132"/>
                </a:cubicBezTo>
                <a:cubicBezTo>
                  <a:pt x="2015970" y="49593"/>
                  <a:pt x="1952445" y="48883"/>
                  <a:pt x="1889184" y="51759"/>
                </a:cubicBezTo>
                <a:lnTo>
                  <a:pt x="1500996" y="25879"/>
                </a:lnTo>
                <a:cubicBezTo>
                  <a:pt x="1121563" y="-471"/>
                  <a:pt x="1408954" y="16452"/>
                  <a:pt x="1112807" y="0"/>
                </a:cubicBezTo>
                <a:lnTo>
                  <a:pt x="759124" y="17253"/>
                </a:lnTo>
                <a:cubicBezTo>
                  <a:pt x="738831" y="18521"/>
                  <a:pt x="719048" y="24888"/>
                  <a:pt x="698739" y="25879"/>
                </a:cubicBezTo>
                <a:cubicBezTo>
                  <a:pt x="601047" y="30645"/>
                  <a:pt x="503207" y="31630"/>
                  <a:pt x="405441" y="34506"/>
                </a:cubicBezTo>
                <a:cubicBezTo>
                  <a:pt x="356557" y="41489"/>
                  <a:pt x="351232" y="40136"/>
                  <a:pt x="310551" y="51759"/>
                </a:cubicBezTo>
                <a:cubicBezTo>
                  <a:pt x="301808" y="54257"/>
                  <a:pt x="293029" y="56803"/>
                  <a:pt x="284671" y="60385"/>
                </a:cubicBezTo>
                <a:cubicBezTo>
                  <a:pt x="272851" y="65450"/>
                  <a:pt x="262168" y="73022"/>
                  <a:pt x="250166" y="77638"/>
                </a:cubicBezTo>
                <a:cubicBezTo>
                  <a:pt x="224705" y="87431"/>
                  <a:pt x="198407" y="94891"/>
                  <a:pt x="172528" y="103517"/>
                </a:cubicBezTo>
                <a:lnTo>
                  <a:pt x="146649" y="112143"/>
                </a:lnTo>
                <a:lnTo>
                  <a:pt x="120769" y="120770"/>
                </a:lnTo>
              </a:path>
            </a:pathLst>
          </a:cu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58CEC2-A8B5-4783-A0B0-70FA9C117FD5}"/>
              </a:ext>
            </a:extLst>
          </p:cNvPr>
          <p:cNvSpPr txBox="1"/>
          <p:nvPr/>
        </p:nvSpPr>
        <p:spPr>
          <a:xfrm>
            <a:off x="3599892" y="599753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20952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44B6-BC9B-4AF6-9174-3CF60C41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Color Conversion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CE4D-6EE3-45A5-B727-AE78DB0F6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1402AF5-A4A1-4964-B901-A1EB64141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108074"/>
            <a:ext cx="7560840" cy="56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8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86DA-9856-4B6E-994C-44DE5A49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Color Conversion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900E3-EBBC-43E7-B155-1441D508B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RGB to </a:t>
            </a:r>
            <a:r>
              <a:rPr lang="en-US" dirty="0" err="1"/>
              <a:t>YCrCb</a:t>
            </a:r>
            <a:r>
              <a:rPr lang="en-US" dirty="0"/>
              <a:t> image </a:t>
            </a:r>
          </a:p>
          <a:p>
            <a:pPr lvl="1"/>
            <a:r>
              <a:rPr lang="en-US" dirty="0"/>
              <a:t>Y is the luminance or grayscale</a:t>
            </a:r>
          </a:p>
          <a:p>
            <a:pPr lvl="1"/>
            <a:r>
              <a:rPr lang="en-US" dirty="0"/>
              <a:t>Cr, </a:t>
            </a:r>
            <a:r>
              <a:rPr lang="en-US" dirty="0" err="1"/>
              <a:t>Cb</a:t>
            </a:r>
            <a:r>
              <a:rPr lang="en-US" dirty="0"/>
              <a:t> is the chrominance or color (blue and red).</a:t>
            </a:r>
          </a:p>
          <a:p>
            <a:pPr lvl="1"/>
            <a:endParaRPr lang="en-US" dirty="0"/>
          </a:p>
          <a:p>
            <a:r>
              <a:rPr lang="en-US" dirty="0"/>
              <a:t>(R3) Human eyes are less sensitive to color information </a:t>
            </a:r>
          </a:p>
          <a:p>
            <a:pPr lvl="1"/>
            <a:r>
              <a:rPr lang="en-US" dirty="0"/>
              <a:t>Reduce (down </a:t>
            </a:r>
            <a:r>
              <a:rPr lang="en-US" dirty="0" err="1"/>
              <a:t>samp</a:t>
            </a:r>
            <a:r>
              <a:rPr lang="en-US" dirty="0"/>
              <a:t>.) info in Cr, </a:t>
            </a:r>
            <a:r>
              <a:rPr lang="en-US" dirty="0" err="1"/>
              <a:t>Cb</a:t>
            </a:r>
            <a:r>
              <a:rPr lang="en-US" dirty="0"/>
              <a:t> without losing significant visual quality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3AAAA-C69A-4E1A-9192-FD7EE3BB08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827AB6-A1B3-45CF-86B2-8690B606A8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3844"/>
          <a:stretch/>
        </p:blipFill>
        <p:spPr>
          <a:xfrm>
            <a:off x="1475656" y="3465004"/>
            <a:ext cx="6118148" cy="213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43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85722-2CE6-4399-A70D-D17B7DF09E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28471F3-3A81-4EC6-9E0D-2285A82BF6EB}"/>
              </a:ext>
            </a:extLst>
          </p:cNvPr>
          <p:cNvSpPr txBox="1">
            <a:spLocks/>
          </p:cNvSpPr>
          <p:nvPr/>
        </p:nvSpPr>
        <p:spPr bwMode="auto">
          <a:xfrm>
            <a:off x="1009700" y="1340768"/>
            <a:ext cx="69309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 cap="all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5pPr>
            <a:lvl6pPr marL="4572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6pPr>
            <a:lvl7pPr marL="9144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7pPr>
            <a:lvl8pPr marL="13716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8pPr>
            <a:lvl9pPr marL="182880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IB_K820Medium" pitchFamily="18" charset="-127"/>
                <a:ea typeface="IB_K820Medium" pitchFamily="18" charset="-127"/>
              </a:defRPr>
            </a:lvl9pPr>
          </a:lstStyle>
          <a:p>
            <a:pPr algn="ctr"/>
            <a:r>
              <a:rPr lang="en-US" altLang="ko-KR" i="0" kern="0" dirty="0"/>
              <a:t>I. Camera Image Processing Pipeline</a:t>
            </a:r>
            <a:endParaRPr lang="ko-KR" altLang="en-US" i="0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DCEC8-0E28-486D-8EC2-E17A15352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05" y="3652150"/>
            <a:ext cx="6297321" cy="2591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89BF4D-1B01-4696-970F-B73557019223}"/>
              </a:ext>
            </a:extLst>
          </p:cNvPr>
          <p:cNvSpPr txBox="1"/>
          <p:nvPr/>
        </p:nvSpPr>
        <p:spPr>
          <a:xfrm>
            <a:off x="2015716" y="6505773"/>
            <a:ext cx="4676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K. </a:t>
            </a:r>
            <a:r>
              <a:rPr lang="en-US" sz="1400" dirty="0" err="1"/>
              <a:t>Fatahalian</a:t>
            </a:r>
            <a:r>
              <a:rPr lang="en-US" sz="1400" dirty="0"/>
              <a:t>, Visual Computing Systems, CMU 15-869, Fall 2014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665C99-2B99-4C45-9C08-526A1E8855AA}"/>
              </a:ext>
            </a:extLst>
          </p:cNvPr>
          <p:cNvSpPr/>
          <p:nvPr/>
        </p:nvSpPr>
        <p:spPr>
          <a:xfrm>
            <a:off x="1299102" y="3282818"/>
            <a:ext cx="65527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Sequence operations convert photons hitting sensors to a digital image</a:t>
            </a:r>
          </a:p>
        </p:txBody>
      </p:sp>
    </p:spTree>
    <p:extLst>
      <p:ext uri="{BB962C8B-B14F-4D97-AF65-F5344CB8AC3E}">
        <p14:creationId xmlns:p14="http://schemas.microsoft.com/office/powerpoint/2010/main" val="183917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ADDFA-07C1-40C0-9D28-CB4FF70E7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Preprocessing for DCT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8B3B3-8AC7-40FA-95E5-6EA5335C0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 partitioning: non-overlapping of size 8x8 </a:t>
            </a:r>
          </a:p>
          <a:p>
            <a:pPr lvl="1"/>
            <a:endParaRPr lang="en-US" dirty="0"/>
          </a:p>
          <a:p>
            <a:r>
              <a:rPr lang="en-US" dirty="0"/>
              <a:t>Normalize the pixels value to -128 to 127 from 0 to 255</a:t>
            </a:r>
          </a:p>
          <a:p>
            <a:pPr lvl="1"/>
            <a:r>
              <a:rPr lang="en-US" dirty="0"/>
              <a:t>By subtracting 128 from each pixel value.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A76C8-0120-45FD-A10B-BDB354DC56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EE126D-5CB4-40FA-9FB0-3FB22B6C9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6" r="27425" b="63846"/>
          <a:stretch/>
        </p:blipFill>
        <p:spPr>
          <a:xfrm>
            <a:off x="1007604" y="2996952"/>
            <a:ext cx="3687160" cy="1925517"/>
          </a:xfrm>
          <a:prstGeom prst="rect">
            <a:avLst/>
          </a:prstGeom>
        </p:spPr>
      </p:pic>
      <p:sp>
        <p:nvSpPr>
          <p:cNvPr id="14" name="Striped Right Arrow 7">
            <a:extLst>
              <a:ext uri="{FF2B5EF4-FFF2-40B4-BE49-F238E27FC236}">
                <a16:creationId xmlns:a16="http://schemas.microsoft.com/office/drawing/2014/main" id="{8865E45E-682E-4CE7-9BE2-9941056538CB}"/>
              </a:ext>
            </a:extLst>
          </p:cNvPr>
          <p:cNvSpPr/>
          <p:nvPr/>
        </p:nvSpPr>
        <p:spPr>
          <a:xfrm>
            <a:off x="2629352" y="3626326"/>
            <a:ext cx="487253" cy="314876"/>
          </a:xfrm>
          <a:prstGeom prst="striped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0B4D95-D87F-45F2-ADB3-84510BF45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52" y="4896957"/>
            <a:ext cx="2845161" cy="1257769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F1B433-5CFF-45AE-A2D7-D9107EC71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636" y="3063215"/>
            <a:ext cx="2829526" cy="1409901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7" name="Striped Right Arrow 5">
            <a:extLst>
              <a:ext uri="{FF2B5EF4-FFF2-40B4-BE49-F238E27FC236}">
                <a16:creationId xmlns:a16="http://schemas.microsoft.com/office/drawing/2014/main" id="{37DB886A-1857-479B-9F91-6F5BC52E4B83}"/>
              </a:ext>
            </a:extLst>
          </p:cNvPr>
          <p:cNvSpPr/>
          <p:nvPr/>
        </p:nvSpPr>
        <p:spPr>
          <a:xfrm rot="5400000">
            <a:off x="6951717" y="4549705"/>
            <a:ext cx="324034" cy="314876"/>
          </a:xfrm>
          <a:prstGeom prst="stripedRightArrow">
            <a:avLst/>
          </a:prstGeom>
          <a:solidFill>
            <a:sysClr val="windowText" lastClr="000000">
              <a:lumMod val="65000"/>
              <a:lumOff val="3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EEDE1-1730-494A-9F1B-F2E7384E3473}"/>
              </a:ext>
            </a:extLst>
          </p:cNvPr>
          <p:cNvSpPr txBox="1"/>
          <p:nvPr/>
        </p:nvSpPr>
        <p:spPr>
          <a:xfrm>
            <a:off x="2006865" y="2732831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Block Partitioning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8B12B4-ED52-4DCE-A503-11DD3B7EFEEF}"/>
              </a:ext>
            </a:extLst>
          </p:cNvPr>
          <p:cNvSpPr txBox="1"/>
          <p:nvPr/>
        </p:nvSpPr>
        <p:spPr>
          <a:xfrm>
            <a:off x="6245778" y="2688156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148545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2F263-88B5-4D50-94D2-3F3B17A5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Discrete Cosine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92764-5BC3-48CA-A8CB-92BB65189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each 8x8 block from pixel (spatial) basis to cosine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D1FD-EFB2-4840-B0BC-4058C8B483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53D1C-7EE5-47AB-A04D-0EAD2A170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484784"/>
            <a:ext cx="4359758" cy="648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EACB7-33C6-4602-A8CE-2C361ED3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2508482"/>
            <a:ext cx="5998113" cy="362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22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2006-D3B8-4E52-80C3-D603ED89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Quantization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59D9BE-7171-4DE4-8714-0A7130944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021" y="1246981"/>
            <a:ext cx="7801958" cy="50403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60EAF-3CCD-450B-BA3A-C55EF8AC57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84E86-32BD-4AE7-9D3C-D9FF1D359A15}"/>
              </a:ext>
            </a:extLst>
          </p:cNvPr>
          <p:cNvSpPr txBox="1"/>
          <p:nvPr/>
        </p:nvSpPr>
        <p:spPr>
          <a:xfrm>
            <a:off x="3352019" y="328033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87DE36-5536-4F88-A04F-3632B00FD1E8}"/>
              </a:ext>
            </a:extLst>
          </p:cNvPr>
          <p:cNvSpPr/>
          <p:nvPr/>
        </p:nvSpPr>
        <p:spPr bwMode="auto">
          <a:xfrm>
            <a:off x="3851920" y="3212976"/>
            <a:ext cx="396044" cy="25202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679AC-6514-4890-88E9-703F62F9C53A}"/>
              </a:ext>
            </a:extLst>
          </p:cNvPr>
          <p:cNvSpPr txBox="1"/>
          <p:nvPr/>
        </p:nvSpPr>
        <p:spPr>
          <a:xfrm>
            <a:off x="6515841" y="358247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 is other </a:t>
            </a:r>
          </a:p>
        </p:txBody>
      </p:sp>
    </p:spTree>
    <p:extLst>
      <p:ext uri="{BB962C8B-B14F-4D97-AF65-F5344CB8AC3E}">
        <p14:creationId xmlns:p14="http://schemas.microsoft.com/office/powerpoint/2010/main" val="2294752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2006-D3B8-4E52-80C3-D603ED89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5. Quantization (2)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60EAF-3CCD-450B-BA3A-C55EF8AC57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959A26-F0B6-4BB3-A47D-54924601A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compression quality via quantization table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00DBC-0E86-49B7-886F-515628CE6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1" r="4806" b="2890"/>
          <a:stretch/>
        </p:blipFill>
        <p:spPr>
          <a:xfrm>
            <a:off x="1295636" y="1736812"/>
            <a:ext cx="6300649" cy="33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51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739B-0798-455B-A9D4-B3DC0B5D9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6. Zig Zag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B7D7-6E7D-45C1-9406-90D253CCE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Scan data in Zig zag scan fashion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68AE5-892A-4742-BDF0-80B206B40D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6DB145-2845-4B03-8B5A-7E7064C4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55576" y="1484784"/>
            <a:ext cx="7634175" cy="450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2962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03C7-D5AD-4FBF-AAF6-9AB6B6C1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Coding DC and AC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2FBAD-26AE-4CDD-9E57-57C0E0506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prediction model (DPCM) </a:t>
            </a:r>
          </a:p>
          <a:p>
            <a:endParaRPr lang="en-US" dirty="0"/>
          </a:p>
          <a:p>
            <a:r>
              <a:rPr lang="en-US" dirty="0"/>
              <a:t>DPCM Coding for DC </a:t>
            </a:r>
          </a:p>
          <a:p>
            <a:pPr lvl="1"/>
            <a:r>
              <a:rPr lang="en-US" dirty="0"/>
              <a:t>DC coefficient is fairly unpredictable by itself. </a:t>
            </a:r>
          </a:p>
          <a:p>
            <a:pPr lvl="1"/>
            <a:r>
              <a:rPr lang="en-US" dirty="0"/>
              <a:t>But correlation exists bet the DC of adjacent blocks. </a:t>
            </a:r>
          </a:p>
          <a:p>
            <a:pPr lvl="2"/>
            <a:r>
              <a:rPr lang="en-US" dirty="0"/>
              <a:t> Only encode the residual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C905E-78AD-4733-B0A3-2C9234FF9F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82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612D-8E8F-4C9E-9110-CB39ACC4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7. Coding DC and AC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A94B-5A59-4470-9D3A-0AE8B73A3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length coding of AC: </a:t>
            </a:r>
          </a:p>
          <a:p>
            <a:pPr lvl="1"/>
            <a:r>
              <a:rPr lang="en-US" dirty="0"/>
              <a:t>AC values tend towards zero </a:t>
            </a:r>
          </a:p>
          <a:p>
            <a:pPr lvl="1"/>
            <a:r>
              <a:rPr lang="en-US" dirty="0"/>
              <a:t>Quantized DCT blocks has many zero-value bytes</a:t>
            </a:r>
          </a:p>
          <a:p>
            <a:endParaRPr lang="en-US" dirty="0"/>
          </a:p>
          <a:p>
            <a:r>
              <a:rPr lang="en-US" dirty="0"/>
              <a:t>Entropy Coding Huffman or Arithmetic coding is used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3B855-6EEA-411E-A02A-84A1849096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68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5FDED-9B44-426F-9608-2581EEAB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Compression Artifact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7975B-0B6F-48F4-998E-E225BD457C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F024A4-5C86-440A-8B29-7D28ED169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02" y="1484784"/>
            <a:ext cx="8744893" cy="41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6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B0613-18B4-4D3A-8A01-0CEB8A4C6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– light measuring device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D548B-FD28-4A37-A2F1-0A0B975702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2DCC-2A55-46DA-8875-27FF082D9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03"/>
          <a:stretch/>
        </p:blipFill>
        <p:spPr>
          <a:xfrm>
            <a:off x="683567" y="1556792"/>
            <a:ext cx="8060389" cy="47508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C3469-9078-4AA9-8936-C46B976B5927}"/>
              </a:ext>
            </a:extLst>
          </p:cNvPr>
          <p:cNvSpPr txBox="1"/>
          <p:nvPr/>
        </p:nvSpPr>
        <p:spPr>
          <a:xfrm>
            <a:off x="1655676" y="6488668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G. Woods, Digital Image Processing,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0655C3-820F-477C-9F23-5A3930669F87}"/>
              </a:ext>
            </a:extLst>
          </p:cNvPr>
          <p:cNvSpPr/>
          <p:nvPr/>
        </p:nvSpPr>
        <p:spPr>
          <a:xfrm>
            <a:off x="2303748" y="1208078"/>
            <a:ext cx="4217821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2000" dirty="0"/>
              <a:t>Image as a radiant-energy measurement</a:t>
            </a:r>
          </a:p>
        </p:txBody>
      </p:sp>
    </p:spTree>
    <p:extLst>
      <p:ext uri="{BB962C8B-B14F-4D97-AF65-F5344CB8AC3E}">
        <p14:creationId xmlns:p14="http://schemas.microsoft.com/office/powerpoint/2010/main" val="185697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F0CB-A63C-42F3-92AC-AF216B35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Photography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18948-1276-4AC7-9E01-DCB4BA2FA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231785-A77E-4A73-B339-20FFA0C53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502" b="80828"/>
          <a:stretch/>
        </p:blipFill>
        <p:spPr>
          <a:xfrm>
            <a:off x="184970" y="1254722"/>
            <a:ext cx="640474" cy="4395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1E0753-E89F-461F-8D7E-B3E87C0A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852" y="1512579"/>
            <a:ext cx="1144994" cy="114499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209446FC-4DB4-41F1-9664-210A2D11BB5B}"/>
              </a:ext>
            </a:extLst>
          </p:cNvPr>
          <p:cNvSpPr/>
          <p:nvPr/>
        </p:nvSpPr>
        <p:spPr bwMode="auto">
          <a:xfrm>
            <a:off x="2007793" y="1902231"/>
            <a:ext cx="543898" cy="576064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20B35C-3829-4B8B-9636-6F36200DA977}"/>
              </a:ext>
            </a:extLst>
          </p:cNvPr>
          <p:cNvSpPr txBox="1"/>
          <p:nvPr/>
        </p:nvSpPr>
        <p:spPr>
          <a:xfrm>
            <a:off x="2520264" y="122305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Pre-Camera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C3306-D3A1-4AD0-9E8E-4B6CB1DBC7C3}"/>
              </a:ext>
            </a:extLst>
          </p:cNvPr>
          <p:cNvSpPr txBox="1"/>
          <p:nvPr/>
        </p:nvSpPr>
        <p:spPr>
          <a:xfrm>
            <a:off x="3714705" y="1532142"/>
            <a:ext cx="8707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Lens filter</a:t>
            </a:r>
          </a:p>
          <a:p>
            <a:r>
              <a:rPr lang="en-US" sz="1400" dirty="0"/>
              <a:t>Lens</a:t>
            </a:r>
          </a:p>
          <a:p>
            <a:r>
              <a:rPr lang="en-US" sz="1400" dirty="0"/>
              <a:t>Shutter</a:t>
            </a:r>
          </a:p>
          <a:p>
            <a:r>
              <a:rPr lang="en-US" sz="1400" dirty="0"/>
              <a:t>Aperture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75B53EC-0F6E-44C5-8A68-65871AC575DC}"/>
              </a:ext>
            </a:extLst>
          </p:cNvPr>
          <p:cNvSpPr/>
          <p:nvPr/>
        </p:nvSpPr>
        <p:spPr bwMode="auto">
          <a:xfrm>
            <a:off x="4439664" y="1817392"/>
            <a:ext cx="543898" cy="576064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745E41-52A0-42C9-92DE-497F44DC3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639"/>
          <a:stretch/>
        </p:blipFill>
        <p:spPr>
          <a:xfrm>
            <a:off x="5140399" y="1474505"/>
            <a:ext cx="1195797" cy="16134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94EB9B7-6D38-466E-915D-F7B265C82803}"/>
              </a:ext>
            </a:extLst>
          </p:cNvPr>
          <p:cNvSpPr txBox="1"/>
          <p:nvPr/>
        </p:nvSpPr>
        <p:spPr>
          <a:xfrm>
            <a:off x="5079198" y="108010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In Camera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57CD69-3C58-4856-86D0-2CD2B04E57A6}"/>
              </a:ext>
            </a:extLst>
          </p:cNvPr>
          <p:cNvSpPr/>
          <p:nvPr/>
        </p:nvSpPr>
        <p:spPr bwMode="auto">
          <a:xfrm>
            <a:off x="261533" y="1219381"/>
            <a:ext cx="4801740" cy="173139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D31E5E3-1F43-44A3-BF8A-04B2A751B02E}"/>
              </a:ext>
            </a:extLst>
          </p:cNvPr>
          <p:cNvSpPr/>
          <p:nvPr/>
        </p:nvSpPr>
        <p:spPr bwMode="auto">
          <a:xfrm>
            <a:off x="6421841" y="1797044"/>
            <a:ext cx="543898" cy="576064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CE24EF-717F-4AC3-83DB-9432D1E498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442" b="51312"/>
          <a:stretch/>
        </p:blipFill>
        <p:spPr>
          <a:xfrm>
            <a:off x="579138" y="1686165"/>
            <a:ext cx="1304326" cy="1152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BC8C00-AC0D-49D7-AE4A-7C75F3485002}"/>
              </a:ext>
            </a:extLst>
          </p:cNvPr>
          <p:cNvSpPr txBox="1"/>
          <p:nvPr/>
        </p:nvSpPr>
        <p:spPr>
          <a:xfrm>
            <a:off x="531897" y="1204355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Scene Radiance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4F7ED9-A788-498F-AEC5-63CB75A79070}"/>
              </a:ext>
            </a:extLst>
          </p:cNvPr>
          <p:cNvSpPr txBox="1"/>
          <p:nvPr/>
        </p:nvSpPr>
        <p:spPr>
          <a:xfrm>
            <a:off x="7236295" y="1092046"/>
            <a:ext cx="1656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Post Processing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80D866-D301-49AC-B741-488259D94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995" y="1545050"/>
            <a:ext cx="448343" cy="4384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313808E-DE05-4A5F-B872-5CD6AE84AB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0486" y="1532142"/>
            <a:ext cx="487918" cy="47717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26E4AF-BD67-4BFF-83B3-13000FE7DF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4307" y="1540551"/>
            <a:ext cx="479659" cy="4796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EE0C02-543B-4E24-91BA-E633F5039ED2}"/>
              </a:ext>
            </a:extLst>
          </p:cNvPr>
          <p:cNvSpPr txBox="1"/>
          <p:nvPr/>
        </p:nvSpPr>
        <p:spPr>
          <a:xfrm>
            <a:off x="7401131" y="2129214"/>
            <a:ext cx="16145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Re-touch</a:t>
            </a:r>
          </a:p>
          <a:p>
            <a:r>
              <a:rPr lang="en-US" sz="1600" dirty="0"/>
              <a:t>Re-lighting</a:t>
            </a:r>
          </a:p>
          <a:p>
            <a:r>
              <a:rPr lang="en-US" sz="1600" dirty="0"/>
              <a:t>Enhancement etc.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0AB9421-EB56-4117-99A2-CC67228FDC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573" y="3672300"/>
            <a:ext cx="1795070" cy="105998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684BF8D-0DBB-470E-8F3A-447909365D30}"/>
              </a:ext>
            </a:extLst>
          </p:cNvPr>
          <p:cNvSpPr txBox="1"/>
          <p:nvPr/>
        </p:nvSpPr>
        <p:spPr>
          <a:xfrm>
            <a:off x="269004" y="3195843"/>
            <a:ext cx="2068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Sensor with color filters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D0E4E3-C0E0-460F-B97C-5D04178C4126}"/>
              </a:ext>
            </a:extLst>
          </p:cNvPr>
          <p:cNvGrpSpPr/>
          <p:nvPr/>
        </p:nvGrpSpPr>
        <p:grpSpPr>
          <a:xfrm>
            <a:off x="2699792" y="3705319"/>
            <a:ext cx="1133788" cy="947507"/>
            <a:chOff x="3023828" y="3705319"/>
            <a:chExt cx="1133788" cy="9475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99C814D-88AE-43E4-BD43-15FBD9674D9D}"/>
                </a:ext>
              </a:extLst>
            </p:cNvPr>
            <p:cNvSpPr/>
            <p:nvPr/>
          </p:nvSpPr>
          <p:spPr bwMode="auto">
            <a:xfrm>
              <a:off x="3023828" y="3705319"/>
              <a:ext cx="1133788" cy="947507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0B44B3A-9191-42B3-BC16-3CAB7306CE34}"/>
                </a:ext>
              </a:extLst>
            </p:cNvPr>
            <p:cNvSpPr txBox="1"/>
            <p:nvPr/>
          </p:nvSpPr>
          <p:spPr>
            <a:xfrm>
              <a:off x="3093357" y="3807996"/>
              <a:ext cx="96853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Analog to </a:t>
              </a:r>
            </a:p>
            <a:p>
              <a:pPr algn="ctr"/>
              <a:r>
                <a:rPr lang="en-US" sz="1400" dirty="0"/>
                <a:t>Digital </a:t>
              </a:r>
            </a:p>
            <a:p>
              <a:pPr algn="ctr"/>
              <a:r>
                <a:rPr lang="en-US" sz="1400" dirty="0"/>
                <a:t>Conversion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58C334-D7CF-4611-96B1-53A5EDDAC27A}"/>
              </a:ext>
            </a:extLst>
          </p:cNvPr>
          <p:cNvGrpSpPr/>
          <p:nvPr/>
        </p:nvGrpSpPr>
        <p:grpSpPr>
          <a:xfrm>
            <a:off x="4264773" y="3705319"/>
            <a:ext cx="1133788" cy="947507"/>
            <a:chOff x="3023828" y="3705319"/>
            <a:chExt cx="1133788" cy="94750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B8D1DBA-7D0B-410F-AB95-80F1E5C012DF}"/>
                </a:ext>
              </a:extLst>
            </p:cNvPr>
            <p:cNvSpPr/>
            <p:nvPr/>
          </p:nvSpPr>
          <p:spPr bwMode="auto">
            <a:xfrm>
              <a:off x="3023828" y="3705319"/>
              <a:ext cx="1133788" cy="947507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7C4BE74-88A7-4AAE-BA77-D6803CC4178D}"/>
                </a:ext>
              </a:extLst>
            </p:cNvPr>
            <p:cNvSpPr txBox="1"/>
            <p:nvPr/>
          </p:nvSpPr>
          <p:spPr>
            <a:xfrm>
              <a:off x="3258229" y="3917462"/>
              <a:ext cx="7425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White </a:t>
              </a:r>
            </a:p>
            <a:p>
              <a:r>
                <a:rPr lang="en-US" sz="1400" dirty="0"/>
                <a:t>Balance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85A2B4-3962-4520-AB5A-D9AD0D130984}"/>
              </a:ext>
            </a:extLst>
          </p:cNvPr>
          <p:cNvGrpSpPr/>
          <p:nvPr/>
        </p:nvGrpSpPr>
        <p:grpSpPr>
          <a:xfrm>
            <a:off x="5814476" y="3705319"/>
            <a:ext cx="1133788" cy="947507"/>
            <a:chOff x="3023828" y="3705319"/>
            <a:chExt cx="1133788" cy="94750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01831EA1-FB4F-4B2B-BCF6-07E89A2CBEDA}"/>
                </a:ext>
              </a:extLst>
            </p:cNvPr>
            <p:cNvSpPr/>
            <p:nvPr/>
          </p:nvSpPr>
          <p:spPr bwMode="auto">
            <a:xfrm>
              <a:off x="3023828" y="3705319"/>
              <a:ext cx="1133788" cy="947507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152F1B-D945-425B-A049-829DEF6708E9}"/>
                </a:ext>
              </a:extLst>
            </p:cNvPr>
            <p:cNvSpPr txBox="1"/>
            <p:nvPr/>
          </p:nvSpPr>
          <p:spPr>
            <a:xfrm>
              <a:off x="3039930" y="3875363"/>
              <a:ext cx="11015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CFA</a:t>
              </a:r>
            </a:p>
            <a:p>
              <a:pPr algn="ctr"/>
              <a:r>
                <a:rPr lang="en-US" sz="1400" dirty="0" err="1"/>
                <a:t>Demosaicing</a:t>
              </a:r>
              <a:endParaRPr lang="en-US" sz="14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D9B1EB-3B73-4078-B4DC-C7EFD672639A}"/>
              </a:ext>
            </a:extLst>
          </p:cNvPr>
          <p:cNvGrpSpPr/>
          <p:nvPr/>
        </p:nvGrpSpPr>
        <p:grpSpPr>
          <a:xfrm>
            <a:off x="7388721" y="3705319"/>
            <a:ext cx="1133788" cy="947507"/>
            <a:chOff x="3023828" y="3705319"/>
            <a:chExt cx="1133788" cy="94750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0E9C62C-C653-4BF7-8481-8C967229F958}"/>
                </a:ext>
              </a:extLst>
            </p:cNvPr>
            <p:cNvSpPr/>
            <p:nvPr/>
          </p:nvSpPr>
          <p:spPr bwMode="auto">
            <a:xfrm>
              <a:off x="3023828" y="3705319"/>
              <a:ext cx="1133788" cy="947507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AB4AFF2-FB1F-4C00-96D3-E0961C852ED3}"/>
                </a:ext>
              </a:extLst>
            </p:cNvPr>
            <p:cNvSpPr txBox="1"/>
            <p:nvPr/>
          </p:nvSpPr>
          <p:spPr>
            <a:xfrm>
              <a:off x="3093632" y="3842464"/>
              <a:ext cx="994183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Noise </a:t>
              </a:r>
            </a:p>
            <a:p>
              <a:pPr algn="ctr"/>
              <a:r>
                <a:rPr lang="en-US" sz="1400" dirty="0"/>
                <a:t>Reduction/</a:t>
              </a:r>
            </a:p>
            <a:p>
              <a:pPr algn="ctr"/>
              <a:r>
                <a:rPr lang="en-US" sz="1400" dirty="0"/>
                <a:t>Sharpening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782E831-9A35-4AD7-9AD9-1D95296514D1}"/>
              </a:ext>
            </a:extLst>
          </p:cNvPr>
          <p:cNvGrpSpPr/>
          <p:nvPr/>
        </p:nvGrpSpPr>
        <p:grpSpPr>
          <a:xfrm>
            <a:off x="7344308" y="5064464"/>
            <a:ext cx="1261884" cy="947507"/>
            <a:chOff x="2959785" y="3705319"/>
            <a:chExt cx="1261884" cy="94750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DC228E4-52E2-4FF0-AF47-F40CB5414B9D}"/>
                </a:ext>
              </a:extLst>
            </p:cNvPr>
            <p:cNvSpPr/>
            <p:nvPr/>
          </p:nvSpPr>
          <p:spPr bwMode="auto">
            <a:xfrm>
              <a:off x="3023828" y="3705319"/>
              <a:ext cx="1133788" cy="947507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89915FC-D5C2-41FA-8C86-2E60E8414928}"/>
                </a:ext>
              </a:extLst>
            </p:cNvPr>
            <p:cNvSpPr txBox="1"/>
            <p:nvPr/>
          </p:nvSpPr>
          <p:spPr>
            <a:xfrm>
              <a:off x="2959785" y="3842464"/>
              <a:ext cx="12618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Color Space</a:t>
              </a:r>
            </a:p>
            <a:p>
              <a:pPr algn="ctr"/>
              <a:r>
                <a:rPr lang="en-US" sz="1200" dirty="0"/>
                <a:t> Transform +</a:t>
              </a:r>
            </a:p>
            <a:p>
              <a:pPr algn="ctr"/>
              <a:r>
                <a:rPr lang="en-US" sz="1200" dirty="0"/>
                <a:t>Color Preferences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D09543F-A8A6-4E19-AA61-9E3BF44F07C7}"/>
              </a:ext>
            </a:extLst>
          </p:cNvPr>
          <p:cNvGrpSpPr/>
          <p:nvPr/>
        </p:nvGrpSpPr>
        <p:grpSpPr>
          <a:xfrm>
            <a:off x="5806087" y="5051020"/>
            <a:ext cx="1133788" cy="947507"/>
            <a:chOff x="3023828" y="3705319"/>
            <a:chExt cx="1133788" cy="947507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982F3EB-0638-420F-ACBC-7E1558E7288D}"/>
                </a:ext>
              </a:extLst>
            </p:cNvPr>
            <p:cNvSpPr/>
            <p:nvPr/>
          </p:nvSpPr>
          <p:spPr bwMode="auto">
            <a:xfrm>
              <a:off x="3023828" y="3705319"/>
              <a:ext cx="1133788" cy="947507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D28058-1EBC-4476-81F4-4C6CB8AE8EE1}"/>
                </a:ext>
              </a:extLst>
            </p:cNvPr>
            <p:cNvSpPr txBox="1"/>
            <p:nvPr/>
          </p:nvSpPr>
          <p:spPr>
            <a:xfrm>
              <a:off x="3027107" y="3879619"/>
              <a:ext cx="11272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Tone </a:t>
              </a:r>
            </a:p>
            <a:p>
              <a:pPr algn="ctr"/>
              <a:r>
                <a:rPr lang="en-US" sz="1400" dirty="0"/>
                <a:t>Reproduction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94E88AB-2AAA-47A2-956A-66642E3A3C68}"/>
              </a:ext>
            </a:extLst>
          </p:cNvPr>
          <p:cNvGrpSpPr/>
          <p:nvPr/>
        </p:nvGrpSpPr>
        <p:grpSpPr>
          <a:xfrm>
            <a:off x="4294437" y="5064464"/>
            <a:ext cx="1141659" cy="947507"/>
            <a:chOff x="3019901" y="3705319"/>
            <a:chExt cx="1141659" cy="94750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252E672-659F-4920-A0F9-6EE11BD68F54}"/>
                </a:ext>
              </a:extLst>
            </p:cNvPr>
            <p:cNvSpPr/>
            <p:nvPr/>
          </p:nvSpPr>
          <p:spPr bwMode="auto">
            <a:xfrm>
              <a:off x="3023828" y="3705319"/>
              <a:ext cx="1133788" cy="947507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E6F8AE3-AFCF-4E8E-A698-B980622381F8}"/>
                </a:ext>
              </a:extLst>
            </p:cNvPr>
            <p:cNvSpPr txBox="1"/>
            <p:nvPr/>
          </p:nvSpPr>
          <p:spPr>
            <a:xfrm>
              <a:off x="3019901" y="3902179"/>
              <a:ext cx="114165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Image </a:t>
              </a:r>
            </a:p>
            <a:p>
              <a:pPr algn="ctr"/>
              <a:r>
                <a:rPr lang="en-US" sz="1400" dirty="0"/>
                <a:t>Compression</a:t>
              </a:r>
            </a:p>
            <a:p>
              <a:pPr algn="ctr"/>
              <a:r>
                <a:rPr lang="en-US" sz="1400" dirty="0"/>
                <a:t>(JPEG, PNG, )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1BAF4E9-5597-4F03-A6E3-F54E1ABA4334}"/>
              </a:ext>
            </a:extLst>
          </p:cNvPr>
          <p:cNvGrpSpPr/>
          <p:nvPr/>
        </p:nvGrpSpPr>
        <p:grpSpPr>
          <a:xfrm>
            <a:off x="2742046" y="5049180"/>
            <a:ext cx="1133788" cy="947507"/>
            <a:chOff x="3023828" y="3705319"/>
            <a:chExt cx="1133788" cy="947507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2FED455-5C28-458C-920B-7FF7B35D70C0}"/>
                </a:ext>
              </a:extLst>
            </p:cNvPr>
            <p:cNvSpPr/>
            <p:nvPr/>
          </p:nvSpPr>
          <p:spPr bwMode="auto">
            <a:xfrm>
              <a:off x="3023828" y="3705319"/>
              <a:ext cx="1133788" cy="947507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779BAB6-03D5-4FA0-89A1-A224E6AEF424}"/>
                </a:ext>
              </a:extLst>
            </p:cNvPr>
            <p:cNvSpPr txBox="1"/>
            <p:nvPr/>
          </p:nvSpPr>
          <p:spPr>
            <a:xfrm>
              <a:off x="3202634" y="3857748"/>
              <a:ext cx="77617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Storage</a:t>
              </a:r>
            </a:p>
            <a:p>
              <a:pPr algn="ctr"/>
              <a:r>
                <a:rPr lang="en-US" sz="1400" dirty="0"/>
                <a:t>Or</a:t>
              </a:r>
            </a:p>
            <a:p>
              <a:pPr algn="ctr"/>
              <a:r>
                <a:rPr lang="en-US" sz="1400" dirty="0"/>
                <a:t>Transmit</a:t>
              </a:r>
            </a:p>
          </p:txBody>
        </p: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8C1849F-9819-4A6D-9706-E7F66B9AB54C}"/>
              </a:ext>
            </a:extLst>
          </p:cNvPr>
          <p:cNvSpPr/>
          <p:nvPr/>
        </p:nvSpPr>
        <p:spPr bwMode="auto">
          <a:xfrm>
            <a:off x="2303748" y="3992957"/>
            <a:ext cx="320237" cy="288032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D374E4A-497A-4082-91E2-46BD6B095CDE}"/>
              </a:ext>
            </a:extLst>
          </p:cNvPr>
          <p:cNvSpPr/>
          <p:nvPr/>
        </p:nvSpPr>
        <p:spPr bwMode="auto">
          <a:xfrm>
            <a:off x="3887924" y="4014626"/>
            <a:ext cx="320237" cy="288032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CF440370-7CC6-4589-9E63-8A13A2A78F1E}"/>
              </a:ext>
            </a:extLst>
          </p:cNvPr>
          <p:cNvSpPr/>
          <p:nvPr/>
        </p:nvSpPr>
        <p:spPr bwMode="auto">
          <a:xfrm>
            <a:off x="5436096" y="4035056"/>
            <a:ext cx="320237" cy="288032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8DB78385-96B8-4D66-9C8F-A49DDB1B444B}"/>
              </a:ext>
            </a:extLst>
          </p:cNvPr>
          <p:cNvSpPr/>
          <p:nvPr/>
        </p:nvSpPr>
        <p:spPr bwMode="auto">
          <a:xfrm>
            <a:off x="7007509" y="4058277"/>
            <a:ext cx="320237" cy="288032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B9CDE23C-18B1-4709-8B2C-64B015625F98}"/>
              </a:ext>
            </a:extLst>
          </p:cNvPr>
          <p:cNvSpPr/>
          <p:nvPr/>
        </p:nvSpPr>
        <p:spPr bwMode="auto">
          <a:xfrm rot="5400000">
            <a:off x="7817700" y="4702669"/>
            <a:ext cx="315089" cy="288032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9A81D642-BB4F-4A60-97E1-D076F6207379}"/>
              </a:ext>
            </a:extLst>
          </p:cNvPr>
          <p:cNvSpPr/>
          <p:nvPr/>
        </p:nvSpPr>
        <p:spPr bwMode="auto">
          <a:xfrm rot="10800000">
            <a:off x="2316586" y="5337320"/>
            <a:ext cx="320237" cy="288032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F20E7D30-3267-4B97-860E-C7D078FDE366}"/>
              </a:ext>
            </a:extLst>
          </p:cNvPr>
          <p:cNvSpPr/>
          <p:nvPr/>
        </p:nvSpPr>
        <p:spPr bwMode="auto">
          <a:xfrm rot="10800000">
            <a:off x="3900762" y="5358989"/>
            <a:ext cx="320237" cy="288032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BDEBA4EA-EC73-4B75-871F-E666115AF6B8}"/>
              </a:ext>
            </a:extLst>
          </p:cNvPr>
          <p:cNvSpPr/>
          <p:nvPr/>
        </p:nvSpPr>
        <p:spPr bwMode="auto">
          <a:xfrm rot="10800000">
            <a:off x="5475899" y="5379419"/>
            <a:ext cx="320237" cy="288032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49910D97-AD54-48C1-B974-C5552F3B52E7}"/>
              </a:ext>
            </a:extLst>
          </p:cNvPr>
          <p:cNvSpPr/>
          <p:nvPr/>
        </p:nvSpPr>
        <p:spPr bwMode="auto">
          <a:xfrm rot="10800000">
            <a:off x="7020347" y="5402640"/>
            <a:ext cx="320237" cy="288032"/>
          </a:xfrm>
          <a:prstGeom prst="rightArrow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C6A59F-1EC1-40FC-89A1-4B204E8A737C}"/>
              </a:ext>
            </a:extLst>
          </p:cNvPr>
          <p:cNvSpPr txBox="1"/>
          <p:nvPr/>
        </p:nvSpPr>
        <p:spPr>
          <a:xfrm>
            <a:off x="6532395" y="6065139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*Some steps can be optional.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3F869C3-A27B-41CF-BDAB-5DBDF4234714}"/>
              </a:ext>
            </a:extLst>
          </p:cNvPr>
          <p:cNvSpPr txBox="1"/>
          <p:nvPr/>
        </p:nvSpPr>
        <p:spPr>
          <a:xfrm>
            <a:off x="1655676" y="6488668"/>
            <a:ext cx="6569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M. Brown, Understanding the In-Camera Image Processing Pipeline Tutorial, ppt, CVPR 2016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2CFC48F-627C-415F-A016-3446A1E08ED4}"/>
              </a:ext>
            </a:extLst>
          </p:cNvPr>
          <p:cNvSpPr/>
          <p:nvPr/>
        </p:nvSpPr>
        <p:spPr bwMode="auto">
          <a:xfrm>
            <a:off x="280184" y="3234647"/>
            <a:ext cx="3679748" cy="14983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55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86A0-E824-423A-98C2-F3301DB0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Pre-Camera: Pinhole Camera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638CF-EB73-4FB4-AB83-2998FAB065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8198C7-9C83-403D-A11C-DDCEE85B8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509" y="1376772"/>
            <a:ext cx="7982691" cy="4678324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4713D26-0417-411A-928E-7ADF4BEDC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2748" y="1246981"/>
            <a:ext cx="8523748" cy="5148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E5FC5B2-2EA1-4943-9B2F-9F329E1183A7}"/>
              </a:ext>
            </a:extLst>
          </p:cNvPr>
          <p:cNvGrpSpPr/>
          <p:nvPr/>
        </p:nvGrpSpPr>
        <p:grpSpPr>
          <a:xfrm>
            <a:off x="300156" y="1196752"/>
            <a:ext cx="8608786" cy="5180373"/>
            <a:chOff x="416461" y="1772816"/>
            <a:chExt cx="8608786" cy="518037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3A49DC-AF85-4284-880A-AC71F0A4276B}"/>
                </a:ext>
              </a:extLst>
            </p:cNvPr>
            <p:cNvSpPr/>
            <p:nvPr/>
          </p:nvSpPr>
          <p:spPr bwMode="auto">
            <a:xfrm>
              <a:off x="416461" y="1772816"/>
              <a:ext cx="8608786" cy="518037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457200" marR="0" indent="-4572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itchFamily="18" charset="2"/>
                <a:buAutoNum type="arabicParenR"/>
                <a:tabLst/>
              </a:pPr>
              <a:endParaRPr kumimoji="1" lang="en-US" sz="1400" b="1" i="0" u="none" strike="noStrike" cap="none" normalizeH="0" baseline="0">
                <a:ln>
                  <a:noFill/>
                </a:ln>
                <a:solidFill>
                  <a:schemeClr val="folHlink"/>
                </a:solidFill>
                <a:effectLst/>
                <a:latin typeface="Verdana" pitchFamily="34" charset="0"/>
                <a:ea typeface="HY견고딕" pitchFamily="18" charset="-127"/>
              </a:endParaRPr>
            </a:p>
          </p:txBody>
        </p:sp>
        <p:pic>
          <p:nvPicPr>
            <p:cNvPr id="10" name="Content Placeholder 4">
              <a:extLst>
                <a:ext uri="{FF2B5EF4-FFF2-40B4-BE49-F238E27FC236}">
                  <a16:creationId xmlns:a16="http://schemas.microsoft.com/office/drawing/2014/main" id="{473C9987-7478-4577-8F1C-B95BBC1F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1723115" y="1815740"/>
              <a:ext cx="6217560" cy="5137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05767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D960-961F-43E7-B3A3-A3EFF0023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Pre-Camera: Modern Camera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83CE4-969F-4299-BDE2-7BBD5FA44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653" y="1474664"/>
            <a:ext cx="6884450" cy="45725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C8523-A97C-4998-858E-89D4B6664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61070-DA50-4F60-A1BF-BB64E9AFB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6" y="1114369"/>
            <a:ext cx="8405704" cy="53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8E39-26A4-4563-B3BB-48B2D05C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Sensor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5DE21-3EA0-4B38-9846-B1885C2A2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A519FD-65A3-4427-9079-606F954A9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CMOS Sensor: minions of tiny </a:t>
            </a:r>
            <a:r>
              <a:rPr lang="en-US" u="sng" dirty="0"/>
              <a:t>light cavities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1122586-A84A-4E77-8C51-38D1EAB5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1044" y="1628800"/>
            <a:ext cx="7208286" cy="385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EF2084-5230-4B2E-BA76-3F5102AF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497" y="1818652"/>
            <a:ext cx="2676156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58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38E39-26A4-4563-B3BB-48B2D05CB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Camera: Sensor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5DE21-3EA0-4B38-9846-B1885C2A23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5568E-0CA1-422A-9AAB-EFC7F9BF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1" y="1210853"/>
            <a:ext cx="8202178" cy="511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2C161D-BE93-4ECB-AE23-F9959B68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33" y="1124744"/>
            <a:ext cx="3416231" cy="3027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Picture 11" descr="Screen Clipping">
            <a:extLst>
              <a:ext uri="{FF2B5EF4-FFF2-40B4-BE49-F238E27FC236}">
                <a16:creationId xmlns:a16="http://schemas.microsoft.com/office/drawing/2014/main" id="{E27C1963-CE5D-4B8D-9F15-69F7C4CB15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7"/>
          <a:stretch/>
        </p:blipFill>
        <p:spPr>
          <a:xfrm>
            <a:off x="4788024" y="3334519"/>
            <a:ext cx="4208156" cy="27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4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mlab_templeate2_official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mlab_templeate2_official" id="{1B1C76C6-BAD4-4268-BBA6-76155FC6D389}" vid="{050EF1F2-FCA2-4788-8F1C-111E51FFC25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24644</TotalTime>
  <Words>781</Words>
  <Application>Microsoft Office PowerPoint</Application>
  <PresentationFormat>On-screen Show (4:3)</PresentationFormat>
  <Paragraphs>202</Paragraphs>
  <Slides>37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굴림</vt:lpstr>
      <vt:lpstr>HY견고딕</vt:lpstr>
      <vt:lpstr>IB_K820Medium</vt:lpstr>
      <vt:lpstr>맑은 고딕</vt:lpstr>
      <vt:lpstr>Arial</vt:lpstr>
      <vt:lpstr>Arial Black</vt:lpstr>
      <vt:lpstr>Calibri</vt:lpstr>
      <vt:lpstr>Verdana</vt:lpstr>
      <vt:lpstr>Wingdings</vt:lpstr>
      <vt:lpstr>Wingdings 2</vt:lpstr>
      <vt:lpstr>dmlab_templeate2_official</vt:lpstr>
      <vt:lpstr>Visio</vt:lpstr>
      <vt:lpstr>Digital Image Fundamentals (I'm Fun)</vt:lpstr>
      <vt:lpstr>Content</vt:lpstr>
      <vt:lpstr>PowerPoint Presentation</vt:lpstr>
      <vt:lpstr>Camera – light measuring device</vt:lpstr>
      <vt:lpstr>Modern Photography Pipeline</vt:lpstr>
      <vt:lpstr>Pre-Camera: Pinhole Camera</vt:lpstr>
      <vt:lpstr>Pre-Camera: Modern Camera</vt:lpstr>
      <vt:lpstr>In Camera: Sensor (1)</vt:lpstr>
      <vt:lpstr>In Camera: Sensor (2)</vt:lpstr>
      <vt:lpstr>In Camera: Sensor (3)</vt:lpstr>
      <vt:lpstr>In Camera: Sensor (4)</vt:lpstr>
      <vt:lpstr>In Camera: Sensor (5)</vt:lpstr>
      <vt:lpstr>In Camera: Analog to Digital Conversion</vt:lpstr>
      <vt:lpstr>In Camera: White Balancing</vt:lpstr>
      <vt:lpstr>In Camera: Demosaic (1)</vt:lpstr>
      <vt:lpstr>In Camera: Demosaic (2)</vt:lpstr>
      <vt:lpstr>In Camera: Noise Reduction</vt:lpstr>
      <vt:lpstr>In Camera: Sharpening/Stablization</vt:lpstr>
      <vt:lpstr>In Camera: Color Space Conversion (1)</vt:lpstr>
      <vt:lpstr>In Camera: Color Space Conversion (2)</vt:lpstr>
      <vt:lpstr>In Camera: Color Space Conversion (3)</vt:lpstr>
      <vt:lpstr>In Camera: Chroma Sub-sampling</vt:lpstr>
      <vt:lpstr>In Camera: Image Compression</vt:lpstr>
      <vt:lpstr>PowerPoint Presentation</vt:lpstr>
      <vt:lpstr>Why we need compression?</vt:lpstr>
      <vt:lpstr>Motivation</vt:lpstr>
      <vt:lpstr>JPEG Compression </vt:lpstr>
      <vt:lpstr>Step 1. Color Conversion (1)</vt:lpstr>
      <vt:lpstr>Step 1. Color Conversion (1)</vt:lpstr>
      <vt:lpstr>Step 2. Preprocessing for DCT</vt:lpstr>
      <vt:lpstr>Step 3. Discrete Cosine Transform</vt:lpstr>
      <vt:lpstr>Step 5. Quantization (1)</vt:lpstr>
      <vt:lpstr>Step 5. Quantization (2) </vt:lpstr>
      <vt:lpstr>Step 6. Zig Zag Scanning</vt:lpstr>
      <vt:lpstr>Step 7. Coding DC and AC (1)</vt:lpstr>
      <vt:lpstr>Step 7. Coding DC and AC (2)</vt:lpstr>
      <vt:lpstr>JPEG Compression Artifact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압축 센싱 기반 저조도 영상 압축 기술 개발</dc:title>
  <dc:creator>Younghyeon Park</dc:creator>
  <cp:lastModifiedBy>Thuong</cp:lastModifiedBy>
  <cp:revision>1464</cp:revision>
  <cp:lastPrinted>2017-07-25T21:57:36Z</cp:lastPrinted>
  <dcterms:created xsi:type="dcterms:W3CDTF">2015-06-01T15:13:23Z</dcterms:created>
  <dcterms:modified xsi:type="dcterms:W3CDTF">2019-11-23T06:05:31Z</dcterms:modified>
</cp:coreProperties>
</file>